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313" r:id="rId3"/>
    <p:sldId id="432" r:id="rId5"/>
    <p:sldId id="332" r:id="rId6"/>
    <p:sldId id="412" r:id="rId7"/>
    <p:sldId id="437" r:id="rId8"/>
    <p:sldId id="438" r:id="rId9"/>
    <p:sldId id="440" r:id="rId10"/>
    <p:sldId id="484" r:id="rId11"/>
    <p:sldId id="485" r:id="rId12"/>
    <p:sldId id="506" r:id="rId13"/>
    <p:sldId id="433" r:id="rId14"/>
    <p:sldId id="442" r:id="rId15"/>
    <p:sldId id="443" r:id="rId16"/>
    <p:sldId id="444" r:id="rId17"/>
    <p:sldId id="445" r:id="rId18"/>
    <p:sldId id="446" r:id="rId19"/>
    <p:sldId id="469" r:id="rId20"/>
    <p:sldId id="470" r:id="rId21"/>
    <p:sldId id="434" r:id="rId22"/>
    <p:sldId id="448" r:id="rId23"/>
    <p:sldId id="449" r:id="rId24"/>
    <p:sldId id="435" r:id="rId25"/>
    <p:sldId id="481" r:id="rId26"/>
    <p:sldId id="482" r:id="rId27"/>
    <p:sldId id="483" r:id="rId28"/>
    <p:sldId id="492" r:id="rId29"/>
    <p:sldId id="439" r:id="rId3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D0"/>
    <a:srgbClr val="4C9CC0"/>
    <a:srgbClr val="F9F9F9"/>
    <a:srgbClr val="41A3DF"/>
    <a:srgbClr val="2186C3"/>
    <a:srgbClr val="124768"/>
    <a:srgbClr val="9BEEFF"/>
    <a:srgbClr val="1C70A4"/>
    <a:srgbClr val="EE7D00"/>
    <a:srgbClr val="629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5119" autoAdjust="0"/>
  </p:normalViewPr>
  <p:slideViewPr>
    <p:cSldViewPr>
      <p:cViewPr varScale="1">
        <p:scale>
          <a:sx n="108" d="100"/>
          <a:sy n="108" d="100"/>
        </p:scale>
        <p:origin x="816" y="62"/>
      </p:cViewPr>
      <p:guideLst>
        <p:guide orient="horz" pos="1618"/>
        <p:guide pos="2880"/>
      </p:guideLst>
    </p:cSldViewPr>
  </p:slideViewPr>
  <p:notesTextViewPr>
    <p:cViewPr>
      <p:scale>
        <a:sx n="1" d="1"/>
        <a:sy n="1" d="1"/>
      </p:scale>
      <p:origin x="0" y="0"/>
    </p:cViewPr>
  </p:notesTextViewPr>
  <p:sorterViewPr>
    <p:cViewPr>
      <p:scale>
        <a:sx n="124" d="100"/>
        <a:sy n="124" d="100"/>
      </p:scale>
      <p:origin x="0" y="0"/>
    </p:cViewPr>
  </p:sorterViewPr>
  <p:notesViewPr>
    <p:cSldViewPr>
      <p:cViewPr varScale="1">
        <p:scale>
          <a:sx n="80" d="100"/>
          <a:sy n="80" d="100"/>
        </p:scale>
        <p:origin x="-2106" y="-102"/>
      </p:cViewPr>
      <p:guideLst>
        <p:guide orient="horz" pos="287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98F4C2-7610-42A6-BF2C-B11D352F3CC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B4AEAE-535F-4AE9-9C81-D40AE5A83DE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B654D-C9EB-4060-810C-DA73956868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61B18-8876-4120-B662-E27EB1A2D4B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8" name="그림 6" descr="000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0" y="0"/>
            <a:ext cx="9144000" cy="502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7"/>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8CD9F9-72C8-4589-8A77-E0EAAC1A9441}"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C53447A-3CB4-4631-B405-5E14F97A7A6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522730" y="1569720"/>
            <a:ext cx="7138670" cy="411480"/>
          </a:xfrm>
          <a:prstGeom prst="rect">
            <a:avLst/>
          </a:prstGeom>
          <a:noFill/>
          <a:effectLst/>
        </p:spPr>
        <p:txBody>
          <a:bodyPr wrap="square">
            <a:spAutoFit/>
          </a:bodyPr>
          <a:lstStyle/>
          <a:p>
            <a:pPr algn="r" fontAlgn="auto">
              <a:lnSpc>
                <a:spcPts val="2500"/>
              </a:lnSpc>
              <a:spcBef>
                <a:spcPts val="0"/>
              </a:spcBef>
              <a:spcAft>
                <a:spcPts val="0"/>
              </a:spcAft>
              <a:defRPr/>
            </a:pPr>
            <a:r>
              <a:rPr lang="en-US" altLang="zh-CN" sz="3600" b="1" dirty="0">
                <a:solidFill>
                  <a:schemeClr val="tx1"/>
                </a:solidFill>
                <a:effectLst>
                  <a:outerShdw blurRad="38100" dist="19050" dir="2700000" algn="tl" rotWithShape="0">
                    <a:schemeClr val="dk1">
                      <a:alpha val="40000"/>
                    </a:schemeClr>
                  </a:outerShdw>
                </a:effectLst>
                <a:latin typeface="Modern No. 20" pitchFamily="18" charset="0"/>
                <a:ea typeface="微软雅黑" panose="020B0503020204020204" pitchFamily="34" charset="-122"/>
              </a:rPr>
              <a:t>G13</a:t>
            </a:r>
            <a:r>
              <a:rPr lang="zh-CN" altLang="en-US" sz="3600" b="1" dirty="0">
                <a:ln w="6350">
                  <a:noFill/>
                </a:ln>
                <a:solidFill>
                  <a:schemeClr val="tx1">
                    <a:lumMod val="65000"/>
                    <a:lumOff val="35000"/>
                  </a:schemeClr>
                </a:solidFill>
                <a:latin typeface="Modern No. 20" pitchFamily="18" charset="0"/>
                <a:ea typeface="微软雅黑" panose="020B0503020204020204" pitchFamily="34" charset="-122"/>
              </a:rPr>
              <a:t>小组项目测试</a:t>
            </a:r>
            <a:r>
              <a:rPr lang="en-US" altLang="zh-CN" sz="3600" b="1" dirty="0">
                <a:solidFill>
                  <a:schemeClr val="tx1"/>
                </a:solidFill>
                <a:effectLst>
                  <a:outerShdw blurRad="38100" dist="19050" dir="2700000" algn="tl" rotWithShape="0">
                    <a:schemeClr val="dk1">
                      <a:alpha val="40000"/>
                    </a:schemeClr>
                  </a:outerShdw>
                </a:effectLst>
                <a:latin typeface="Modern No. 20" pitchFamily="18" charset="0"/>
                <a:ea typeface="微软雅黑" panose="020B0503020204020204" pitchFamily="34" charset="-122"/>
              </a:rPr>
              <a:t>PPT</a:t>
            </a:r>
            <a:endParaRPr lang="en-US" altLang="zh-CN" sz="3600" b="1" dirty="0">
              <a:solidFill>
                <a:schemeClr val="tx1"/>
              </a:solidFill>
              <a:effectLst>
                <a:outerShdw blurRad="38100" dist="19050" dir="2700000" algn="tl" rotWithShape="0">
                  <a:schemeClr val="dk1">
                    <a:alpha val="40000"/>
                  </a:schemeClr>
                </a:outerShdw>
              </a:effectLst>
              <a:latin typeface="Modern No. 20" pitchFamily="18" charset="0"/>
              <a:ea typeface="微软雅黑" panose="020B0503020204020204" pitchFamily="34" charset="-122"/>
            </a:endParaRPr>
          </a:p>
        </p:txBody>
      </p:sp>
      <p:pic>
        <p:nvPicPr>
          <p:cNvPr id="3" name="Tech World Unite.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630706" y="-1676722"/>
            <a:ext cx="609600" cy="609600"/>
          </a:xfrm>
          <a:prstGeom prst="rect">
            <a:avLst/>
          </a:prstGeom>
        </p:spPr>
      </p:pic>
      <p:sp>
        <p:nvSpPr>
          <p:cNvPr id="8" name="TextBox 7"/>
          <p:cNvSpPr txBox="1"/>
          <p:nvPr/>
        </p:nvSpPr>
        <p:spPr>
          <a:xfrm>
            <a:off x="2012315" y="2446020"/>
            <a:ext cx="2602865" cy="1568450"/>
          </a:xfrm>
          <a:prstGeom prst="rect">
            <a:avLst/>
          </a:prstGeom>
          <a:noFill/>
        </p:spPr>
        <p:txBody>
          <a:bodyPr wrap="square" rtlCol="0">
            <a:spAutoFit/>
          </a:bodyPr>
          <a:lstStyle/>
          <a:p>
            <a:r>
              <a:rPr lang="en-US" altLang="zh-CN" sz="2400" b="1" dirty="0">
                <a:solidFill>
                  <a:schemeClr val="tx1">
                    <a:lumMod val="65000"/>
                    <a:lumOff val="35000"/>
                  </a:schemeClr>
                </a:solidFill>
                <a:latin typeface="Bodoni MT Condensed" panose="02070606080606020203" pitchFamily="18" charset="0"/>
              </a:rPr>
              <a:t> </a:t>
            </a:r>
            <a:r>
              <a:rPr lang="zh-CN" altLang="en-US" sz="2400" b="1" dirty="0">
                <a:solidFill>
                  <a:schemeClr val="tx1">
                    <a:lumMod val="65000"/>
                    <a:lumOff val="35000"/>
                  </a:schemeClr>
                </a:solidFill>
                <a:latin typeface="Bodoni MT Condensed" panose="02070606080606020203" pitchFamily="18" charset="0"/>
              </a:rPr>
              <a:t>组员 </a:t>
            </a:r>
            <a:endParaRPr lang="zh-CN" altLang="en-US" sz="2400" b="1" dirty="0">
              <a:solidFill>
                <a:schemeClr val="tx1">
                  <a:lumMod val="65000"/>
                  <a:lumOff val="35000"/>
                </a:schemeClr>
              </a:solidFill>
              <a:latin typeface="Bodoni MT Condensed" panose="02070606080606020203" pitchFamily="18" charset="0"/>
            </a:endParaRPr>
          </a:p>
          <a:p>
            <a:r>
              <a:rPr lang="zh-CN" altLang="en-US" sz="2400" b="1" dirty="0">
                <a:solidFill>
                  <a:schemeClr val="tx1">
                    <a:lumMod val="65000"/>
                    <a:lumOff val="35000"/>
                  </a:schemeClr>
                </a:solidFill>
                <a:latin typeface="Bodoni MT Condensed" panose="02070606080606020203" pitchFamily="18" charset="0"/>
              </a:rPr>
              <a:t>许佳俊</a:t>
            </a:r>
            <a:endParaRPr lang="zh-CN" altLang="en-US" sz="2400" b="1" dirty="0">
              <a:solidFill>
                <a:schemeClr val="tx1">
                  <a:lumMod val="65000"/>
                  <a:lumOff val="35000"/>
                </a:schemeClr>
              </a:solidFill>
              <a:latin typeface="Bodoni MT Condensed" panose="02070606080606020203" pitchFamily="18" charset="0"/>
            </a:endParaRPr>
          </a:p>
          <a:p>
            <a:r>
              <a:rPr lang="zh-CN" altLang="en-US" sz="2400" b="1" dirty="0">
                <a:solidFill>
                  <a:schemeClr val="tx1">
                    <a:lumMod val="65000"/>
                    <a:lumOff val="35000"/>
                  </a:schemeClr>
                </a:solidFill>
                <a:latin typeface="Bodoni MT Condensed" panose="02070606080606020203" pitchFamily="18" charset="0"/>
              </a:rPr>
              <a:t>何宇晨</a:t>
            </a:r>
            <a:endParaRPr lang="zh-CN" altLang="en-US" sz="2400" b="1" dirty="0">
              <a:solidFill>
                <a:schemeClr val="tx1">
                  <a:lumMod val="65000"/>
                  <a:lumOff val="35000"/>
                </a:schemeClr>
              </a:solidFill>
              <a:latin typeface="Bodoni MT Condensed" panose="02070606080606020203" pitchFamily="18" charset="0"/>
            </a:endParaRPr>
          </a:p>
          <a:p>
            <a:r>
              <a:rPr lang="zh-CN" altLang="en-US" sz="2400" b="1" dirty="0">
                <a:solidFill>
                  <a:schemeClr val="tx1">
                    <a:lumMod val="65000"/>
                    <a:lumOff val="35000"/>
                  </a:schemeClr>
                </a:solidFill>
                <a:latin typeface="Bodoni MT Condensed" panose="02070606080606020203" pitchFamily="18" charset="0"/>
              </a:rPr>
              <a:t>徐柯杰</a:t>
            </a:r>
            <a:endParaRPr lang="zh-CN" altLang="en-US" sz="2400" b="1" dirty="0">
              <a:solidFill>
                <a:schemeClr val="tx1">
                  <a:lumMod val="65000"/>
                  <a:lumOff val="35000"/>
                </a:schemeClr>
              </a:solidFill>
              <a:latin typeface="Bodoni MT Condensed" panose="02070606080606020203" pitchFamily="18" charset="0"/>
            </a:endParaRPr>
          </a:p>
        </p:txBody>
      </p:sp>
      <p:grpSp>
        <p:nvGrpSpPr>
          <p:cNvPr id="2" name="组合 1"/>
          <p:cNvGrpSpPr/>
          <p:nvPr/>
        </p:nvGrpSpPr>
        <p:grpSpPr>
          <a:xfrm rot="5400000">
            <a:off x="6563995" y="2429510"/>
            <a:ext cx="2459355" cy="2400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a:off x="5351780" y="2058670"/>
            <a:ext cx="2345690" cy="2397760"/>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31"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32"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33"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34" name="组合 33"/>
            <p:cNvGrpSpPr/>
            <p:nvPr/>
          </p:nvGrpSpPr>
          <p:grpSpPr>
            <a:xfrm>
              <a:off x="5694" y="3495"/>
              <a:ext cx="1144" cy="2579"/>
              <a:chOff x="3564830" y="2205362"/>
              <a:chExt cx="726357" cy="1637579"/>
            </a:xfrm>
          </p:grpSpPr>
          <p:grpSp>
            <p:nvGrpSpPr>
              <p:cNvPr id="35" name="组合 34"/>
              <p:cNvGrpSpPr/>
              <p:nvPr/>
            </p:nvGrpSpPr>
            <p:grpSpPr>
              <a:xfrm>
                <a:off x="3564830" y="2205362"/>
                <a:ext cx="726357" cy="1637579"/>
                <a:chOff x="3564830" y="2205362"/>
                <a:chExt cx="726357" cy="1637579"/>
              </a:xfrm>
            </p:grpSpPr>
            <p:sp>
              <p:nvSpPr>
                <p:cNvPr id="37"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8"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36"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39" name="组合 38"/>
            <p:cNvGrpSpPr/>
            <p:nvPr/>
          </p:nvGrpSpPr>
          <p:grpSpPr>
            <a:xfrm>
              <a:off x="6676" y="5137"/>
              <a:ext cx="2599" cy="1138"/>
              <a:chOff x="4188318" y="3247901"/>
              <a:chExt cx="1650634" cy="722749"/>
            </a:xfrm>
          </p:grpSpPr>
          <p:grpSp>
            <p:nvGrpSpPr>
              <p:cNvPr id="40" name="组合 39"/>
              <p:cNvGrpSpPr/>
              <p:nvPr/>
            </p:nvGrpSpPr>
            <p:grpSpPr>
              <a:xfrm rot="3371838" flipH="1">
                <a:off x="4652260" y="2783959"/>
                <a:ext cx="722749" cy="1650634"/>
                <a:chOff x="3568438" y="2192306"/>
                <a:chExt cx="722749" cy="1650634"/>
              </a:xfrm>
            </p:grpSpPr>
            <p:sp>
              <p:nvSpPr>
                <p:cNvPr id="42"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3"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41"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500" fill="hold"/>
                                        <p:tgtEl>
                                          <p:spTgt spid="57"/>
                                        </p:tgtEl>
                                        <p:attrNameLst>
                                          <p:attrName>ppt_w</p:attrName>
                                        </p:attrNameLst>
                                      </p:cBhvr>
                                      <p:tavLst>
                                        <p:tav tm="0">
                                          <p:val>
                                            <p:fltVal val="0"/>
                                          </p:val>
                                        </p:tav>
                                        <p:tav tm="100000">
                                          <p:val>
                                            <p:strVal val="#ppt_w"/>
                                          </p:val>
                                        </p:tav>
                                      </p:tavLst>
                                    </p:anim>
                                    <p:anim calcmode="lin" valueType="num">
                                      <p:cBhvr>
                                        <p:cTn id="11" dur="500" fill="hold"/>
                                        <p:tgtEl>
                                          <p:spTgt spid="57"/>
                                        </p:tgtEl>
                                        <p:attrNameLst>
                                          <p:attrName>ppt_h</p:attrName>
                                        </p:attrNameLst>
                                      </p:cBhvr>
                                      <p:tavLst>
                                        <p:tav tm="0">
                                          <p:val>
                                            <p:fltVal val="0"/>
                                          </p:val>
                                        </p:tav>
                                        <p:tav tm="100000">
                                          <p:val>
                                            <p:strVal val="#ppt_h"/>
                                          </p:val>
                                        </p:tav>
                                      </p:tavLst>
                                    </p:anim>
                                    <p:animEffect transition="in" filter="fade">
                                      <p:cBhvr>
                                        <p:cTn id="12" dur="500"/>
                                        <p:tgtEl>
                                          <p:spTgt spid="57"/>
                                        </p:tgtEl>
                                      </p:cBhvr>
                                    </p:animEffect>
                                  </p:childTnLst>
                                </p:cTn>
                              </p:par>
                              <p:par>
                                <p:cTn id="13" presetID="47"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8" repeatCount="indefinite" fill="hold" display="0">
                  <p:stCondLst>
                    <p:cond delay="indefinite"/>
                  </p:stCondLst>
                  <p:endCondLst>
                    <p:cond evt="onStopAudio" delay="0">
                      <p:tgtEl>
                        <p:sldTgt/>
                      </p:tgtEl>
                    </p:cond>
                  </p:endCondLst>
                </p:cTn>
                <p:tgtEl>
                  <p:spTgt spid="3"/>
                </p:tgtEl>
              </p:cMediaNode>
            </p:audio>
          </p:childTnLst>
        </p:cTn>
      </p:par>
    </p:tnLst>
    <p:bldLst>
      <p:bldP spid="57" grpId="0" bldLvl="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85800" y="736600"/>
            <a:ext cx="5755005" cy="1198880"/>
          </a:xfrm>
          <a:prstGeom prst="rect">
            <a:avLst/>
          </a:prstGeom>
          <a:noFill/>
        </p:spPr>
        <p:txBody>
          <a:bodyPr wrap="square" rtlCol="0" anchor="t">
            <a:spAutoFit/>
          </a:bodyPr>
          <a:p>
            <a:r>
              <a:rPr lang="zh-CN" altLang="en-US"/>
              <a:t>在Unity打开UnityTestTool的单元测试面板，会发现刚写的测试代码已被自动添加到面板中。点击单元测试面板的播放键，就进行（需要人手UI操作的）单元测试了。</a:t>
            </a:r>
            <a:endParaRPr lang="zh-CN" altLang="en-US"/>
          </a:p>
          <a:p>
            <a:endParaRPr lang="zh-CN" altLang="en-US"/>
          </a:p>
        </p:txBody>
      </p:sp>
      <p:pic>
        <p:nvPicPr>
          <p:cNvPr id="5" name="图片 4" descr="55056-df1e4dc5ed417cf3"/>
          <p:cNvPicPr>
            <a:picLocks noChangeAspect="1"/>
          </p:cNvPicPr>
          <p:nvPr/>
        </p:nvPicPr>
        <p:blipFill>
          <a:blip r:embed="rId1"/>
          <a:stretch>
            <a:fillRect/>
          </a:stretch>
        </p:blipFill>
        <p:spPr>
          <a:xfrm>
            <a:off x="958215" y="1807210"/>
            <a:ext cx="5415915" cy="273939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782860" cy="1938992"/>
          </a:xfrm>
          <a:prstGeom prst="rect">
            <a:avLst/>
          </a:prstGeom>
          <a:noFill/>
        </p:spPr>
        <p:txBody>
          <a:bodyPr wrap="none" rtlCol="0">
            <a:spAutoFit/>
          </a:bodyPr>
          <a:lstStyle/>
          <a:p>
            <a:r>
              <a:rPr lang="en-US" altLang="zh-CN" sz="12000" dirty="0" smtClean="0">
                <a:solidFill>
                  <a:schemeClr val="accent2"/>
                </a:solidFill>
                <a:latin typeface="Impact" panose="020B0806030902050204" pitchFamily="34" charset="0"/>
              </a:rPr>
              <a:t>02</a:t>
            </a:r>
            <a:endParaRPr lang="zh-CN" altLang="en-US" sz="12000" dirty="0">
              <a:solidFill>
                <a:schemeClr val="accent2"/>
              </a:solidFill>
              <a:latin typeface="Impact" panose="020B0806030902050204" pitchFamily="34" charset="0"/>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黑盒测试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14" name="文本框 71"/>
          <p:cNvSpPr txBox="1"/>
          <p:nvPr/>
        </p:nvSpPr>
        <p:spPr>
          <a:xfrm>
            <a:off x="879475"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黑盒测试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3315" name="文本框 2"/>
          <p:cNvSpPr txBox="1"/>
          <p:nvPr/>
        </p:nvSpPr>
        <p:spPr>
          <a:xfrm>
            <a:off x="879475" y="1136650"/>
            <a:ext cx="6113145" cy="1568450"/>
          </a:xfrm>
          <a:prstGeom prst="rect">
            <a:avLst/>
          </a:prstGeom>
          <a:noFill/>
          <a:ln w="9525">
            <a:noFill/>
          </a:ln>
        </p:spPr>
        <p:txBody>
          <a:bodyPr wrap="square" anchor="t">
            <a:spAutoFit/>
          </a:bodyPr>
          <a:p>
            <a:r>
              <a:rPr lang="en-US" altLang="zh-CN" sz="2400">
                <a:latin typeface="微软雅黑" panose="020B0503020204020204" pitchFamily="34" charset="-122"/>
                <a:ea typeface="微软雅黑" panose="020B0503020204020204" pitchFamily="34" charset="-122"/>
              </a:rPr>
              <a:t>黑盒测试是将测试对象看做一个黑盒子，完全不考虑程序内部的逻辑结构和内部</a:t>
            </a:r>
            <a:r>
              <a:rPr lang="zh-CN" altLang="en-US" sz="2400">
                <a:latin typeface="微软雅黑" panose="020B0503020204020204" pitchFamily="34" charset="-122"/>
                <a:ea typeface="微软雅黑" panose="020B0503020204020204" pitchFamily="34" charset="-122"/>
              </a:rPr>
              <a:t>特性，只依据程序的需求规格说明书，检查程序的功能是否符合它的功能说明。</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6612255" y="2834640"/>
            <a:ext cx="2345690" cy="2397760"/>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31"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32"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33"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34" name="组合 33"/>
            <p:cNvGrpSpPr/>
            <p:nvPr/>
          </p:nvGrpSpPr>
          <p:grpSpPr>
            <a:xfrm>
              <a:off x="5694" y="3495"/>
              <a:ext cx="1144" cy="2579"/>
              <a:chOff x="3564830" y="2205362"/>
              <a:chExt cx="726357" cy="1637579"/>
            </a:xfrm>
          </p:grpSpPr>
          <p:grpSp>
            <p:nvGrpSpPr>
              <p:cNvPr id="35" name="组合 34"/>
              <p:cNvGrpSpPr/>
              <p:nvPr/>
            </p:nvGrpSpPr>
            <p:grpSpPr>
              <a:xfrm>
                <a:off x="3564830" y="2205362"/>
                <a:ext cx="726357" cy="1637579"/>
                <a:chOff x="3564830" y="2205362"/>
                <a:chExt cx="726357" cy="1637579"/>
              </a:xfrm>
            </p:grpSpPr>
            <p:sp>
              <p:nvSpPr>
                <p:cNvPr id="37"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8"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36"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39" name="组合 38"/>
            <p:cNvGrpSpPr/>
            <p:nvPr/>
          </p:nvGrpSpPr>
          <p:grpSpPr>
            <a:xfrm>
              <a:off x="6676" y="5137"/>
              <a:ext cx="2599" cy="1138"/>
              <a:chOff x="4188318" y="3247901"/>
              <a:chExt cx="1650634" cy="722749"/>
            </a:xfrm>
          </p:grpSpPr>
          <p:grpSp>
            <p:nvGrpSpPr>
              <p:cNvPr id="40" name="组合 39"/>
              <p:cNvGrpSpPr/>
              <p:nvPr/>
            </p:nvGrpSpPr>
            <p:grpSpPr>
              <a:xfrm rot="3371838" flipH="1">
                <a:off x="4652260" y="2783959"/>
                <a:ext cx="722749" cy="1650634"/>
                <a:chOff x="3568438" y="2192306"/>
                <a:chExt cx="722749" cy="1650634"/>
              </a:xfrm>
            </p:grpSpPr>
            <p:sp>
              <p:nvSpPr>
                <p:cNvPr id="42"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3"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41"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grpSp>
        <p:nvGrpSpPr>
          <p:cNvPr id="3" name="组合 2"/>
          <p:cNvGrpSpPr/>
          <p:nvPr/>
        </p:nvGrpSpPr>
        <p:grpSpPr>
          <a:xfrm>
            <a:off x="7193915" y="224155"/>
            <a:ext cx="1110615" cy="116268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38" name="文本框 71"/>
          <p:cNvSpPr txBox="1"/>
          <p:nvPr/>
        </p:nvSpPr>
        <p:spPr>
          <a:xfrm>
            <a:off x="979805"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等价类划分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4339" name="文本框 1"/>
          <p:cNvSpPr txBox="1"/>
          <p:nvPr/>
        </p:nvSpPr>
        <p:spPr>
          <a:xfrm>
            <a:off x="979805" y="1044575"/>
            <a:ext cx="7467600" cy="2676525"/>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等价类划分是将输入域划分成尽可能少的若干子域，在划分中要求每个子域两两互不相交，每个子域称为一个等价类。</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同一输入域的等价类划分可能不唯一</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只需从每一个等价类中选取一个输入作为测试用例</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对于相同的等价类划分，不同测试人员选取的测试用例集可能是不同的</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a:xfrm>
            <a:off x="7578090" y="158750"/>
            <a:ext cx="1110615" cy="1162685"/>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等腰三角形 22"/>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86" name="文本框 71"/>
          <p:cNvSpPr txBox="1"/>
          <p:nvPr/>
        </p:nvSpPr>
        <p:spPr>
          <a:xfrm>
            <a:off x="75565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等价类类型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6387" name="文本框 1"/>
          <p:cNvSpPr txBox="1"/>
          <p:nvPr/>
        </p:nvSpPr>
        <p:spPr>
          <a:xfrm>
            <a:off x="833755" y="1233805"/>
            <a:ext cx="6997065" cy="193802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有效等价类</a:t>
            </a:r>
            <a:r>
              <a:rPr lang="zh-CN" altLang="en-US" sz="2400">
                <a:latin typeface="微软雅黑" panose="020B0503020204020204" pitchFamily="34" charset="-122"/>
                <a:ea typeface="微软雅黑" panose="020B0503020204020204" pitchFamily="34" charset="-122"/>
              </a:rPr>
              <a:t>是对规格说明有意义、合理的输入数据构成的集合，能够检验程序是否实现了规格说明中预先规定的功能和性能。</a:t>
            </a:r>
            <a:endParaRPr lang="zh-CN" altLang="en-US" sz="2400">
              <a:latin typeface="微软雅黑" panose="020B0503020204020204" pitchFamily="34" charset="-122"/>
              <a:ea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rPr>
              <a:t>无效等价类</a:t>
            </a:r>
            <a:r>
              <a:rPr lang="zh-CN" altLang="en-US" sz="2400">
                <a:latin typeface="微软雅黑" panose="020B0503020204020204" pitchFamily="34" charset="-122"/>
                <a:ea typeface="微软雅黑" panose="020B0503020204020204" pitchFamily="34" charset="-122"/>
              </a:rPr>
              <a:t>是对规格说明无意义、不合理的输入数据构成的集合，以检查程序是否具有一定的容错性</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a:xfrm>
            <a:off x="7371715" y="255270"/>
            <a:ext cx="1110615" cy="1162685"/>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a:off x="7198995" y="3524250"/>
            <a:ext cx="1393825" cy="1572895"/>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7"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8"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9"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10" name="组合 9"/>
            <p:cNvGrpSpPr/>
            <p:nvPr/>
          </p:nvGrpSpPr>
          <p:grpSpPr>
            <a:xfrm>
              <a:off x="5694" y="3495"/>
              <a:ext cx="1144" cy="2579"/>
              <a:chOff x="3564830" y="2205362"/>
              <a:chExt cx="726357" cy="1637579"/>
            </a:xfrm>
          </p:grpSpPr>
          <p:grpSp>
            <p:nvGrpSpPr>
              <p:cNvPr id="11" name="组合 10"/>
              <p:cNvGrpSpPr/>
              <p:nvPr/>
            </p:nvGrpSpPr>
            <p:grpSpPr>
              <a:xfrm>
                <a:off x="3564830" y="2205362"/>
                <a:ext cx="726357" cy="1637579"/>
                <a:chOff x="3564830" y="2205362"/>
                <a:chExt cx="726357" cy="1637579"/>
              </a:xfrm>
            </p:grpSpPr>
            <p:sp>
              <p:nvSpPr>
                <p:cNvPr id="12"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3"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95"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96" name="组合 95"/>
            <p:cNvGrpSpPr/>
            <p:nvPr/>
          </p:nvGrpSpPr>
          <p:grpSpPr>
            <a:xfrm>
              <a:off x="6676" y="5137"/>
              <a:ext cx="2599" cy="1138"/>
              <a:chOff x="4188318" y="3247901"/>
              <a:chExt cx="1650634" cy="722749"/>
            </a:xfrm>
          </p:grpSpPr>
          <p:grpSp>
            <p:nvGrpSpPr>
              <p:cNvPr id="97" name="组合 96"/>
              <p:cNvGrpSpPr/>
              <p:nvPr/>
            </p:nvGrpSpPr>
            <p:grpSpPr>
              <a:xfrm rot="3371838" flipH="1">
                <a:off x="4652260" y="2783959"/>
                <a:ext cx="722749" cy="1650634"/>
                <a:chOff x="3568438" y="2192306"/>
                <a:chExt cx="722749" cy="1650634"/>
              </a:xfrm>
            </p:grpSpPr>
            <p:sp>
              <p:nvSpPr>
                <p:cNvPr id="98"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99"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100"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10" name="文本框 71"/>
          <p:cNvSpPr txBox="1"/>
          <p:nvPr/>
        </p:nvSpPr>
        <p:spPr>
          <a:xfrm>
            <a:off x="93980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等价类组合</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7411" name="文本框 1"/>
          <p:cNvSpPr txBox="1"/>
          <p:nvPr/>
        </p:nvSpPr>
        <p:spPr>
          <a:xfrm>
            <a:off x="939800" y="843280"/>
            <a:ext cx="8344535" cy="341503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测试用例生成</a:t>
            </a:r>
            <a:r>
              <a:rPr lang="zh-CN" altLang="en-US" sz="2400">
                <a:latin typeface="微软雅黑" panose="020B0503020204020204" pitchFamily="34" charset="-122"/>
                <a:ea typeface="微软雅黑" panose="020B0503020204020204" pitchFamily="34" charset="-122"/>
              </a:rPr>
              <a:t>：测试对象通常有多个输入参数，如何对这些参数等价类进行组合测试，来保证等价类的覆盖率，是测试用例设计首先需要考虑的问题。</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所有有效等价类的代表值都集成到测试用例中，即覆盖有效等价类的所有组合。任何一个组合都将设计成一个有效的测试用例，也称</a:t>
            </a:r>
            <a:r>
              <a:rPr lang="zh-CN" altLang="en-US" sz="2400">
                <a:solidFill>
                  <a:srgbClr val="FF0000"/>
                </a:solidFill>
                <a:latin typeface="微软雅黑" panose="020B0503020204020204" pitchFamily="34" charset="-122"/>
                <a:ea typeface="微软雅黑" panose="020B0503020204020204" pitchFamily="34" charset="-122"/>
              </a:rPr>
              <a:t>正面测试用例</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无效等价类的代表值只能和其他有效等价类的代表值（随意）进行组合。因此，每个无效等价类将产生一个额外的无效测试用例，也称</a:t>
            </a:r>
            <a:r>
              <a:rPr lang="zh-CN" altLang="en-US" sz="2400">
                <a:solidFill>
                  <a:srgbClr val="FF0000"/>
                </a:solidFill>
                <a:latin typeface="微软雅黑" panose="020B0503020204020204" pitchFamily="34" charset="-122"/>
                <a:ea typeface="微软雅黑" panose="020B0503020204020204" pitchFamily="34" charset="-122"/>
              </a:rPr>
              <a:t>负面测试用例</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5400000" flipV="1">
            <a:off x="8029575" y="85725"/>
            <a:ext cx="780415" cy="915035"/>
            <a:chOff x="1331640" y="1707654"/>
            <a:chExt cx="2796076" cy="2835506"/>
          </a:xfrm>
        </p:grpSpPr>
        <p:sp>
          <p:nvSpPr>
            <p:cNvPr id="3"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7"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8"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par>
                                <p:cTn id="8" presetID="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34" name="文本框 71"/>
          <p:cNvSpPr txBox="1"/>
          <p:nvPr/>
        </p:nvSpPr>
        <p:spPr>
          <a:xfrm>
            <a:off x="906145" y="12382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边界值分析</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8435" name="文本框 1"/>
          <p:cNvSpPr txBox="1"/>
          <p:nvPr/>
        </p:nvSpPr>
        <p:spPr>
          <a:xfrm>
            <a:off x="906145" y="681355"/>
            <a:ext cx="8282305" cy="378460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边界值分析</a:t>
            </a:r>
            <a:r>
              <a:rPr lang="zh-CN" altLang="en-US" sz="2400">
                <a:latin typeface="微软雅黑" panose="020B0503020204020204" pitchFamily="34" charset="-122"/>
                <a:ea typeface="微软雅黑" panose="020B0503020204020204" pitchFamily="34" charset="-122"/>
              </a:rPr>
              <a:t>是对输入或输出的边界值进行测试的一种方法，它通常作为等价类划分法的补充，这种情况下的测试用例来自等价类的边界。</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先确定边界：通常输入或输出等价类的边界就是应  该着重测试的边界情况。</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选取正好等于、刚刚大于或刚刚小于边界的值作为测试数据，而不是选取等价类中的典型值或任意值。</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实践表明：</a:t>
            </a:r>
            <a:r>
              <a:rPr lang="zh-CN" altLang="en-US" sz="2400">
                <a:solidFill>
                  <a:srgbClr val="FF0000"/>
                </a:solidFill>
                <a:latin typeface="微软雅黑" panose="020B0503020204020204" pitchFamily="34" charset="-122"/>
                <a:ea typeface="微软雅黑" panose="020B0503020204020204" pitchFamily="34" charset="-122"/>
              </a:rPr>
              <a:t>大多数故障往往发生在输入定义域或输出值域的边界上，而不是内部</a:t>
            </a:r>
            <a:r>
              <a:rPr lang="zh-CN" altLang="en-US" sz="2400">
                <a:latin typeface="微软雅黑" panose="020B0503020204020204" pitchFamily="34" charset="-122"/>
                <a:ea typeface="微软雅黑" panose="020B0503020204020204" pitchFamily="34" charset="-122"/>
              </a:rPr>
              <a:t>。因此，针对各种边界情况设计测试用例，通常会取得很好的测试效果。</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59" name="文本框 1"/>
          <p:cNvSpPr txBox="1"/>
          <p:nvPr/>
        </p:nvSpPr>
        <p:spPr>
          <a:xfrm>
            <a:off x="1027430" y="1454150"/>
            <a:ext cx="7458710" cy="156845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健壮性测试</a:t>
            </a:r>
            <a:r>
              <a:rPr lang="zh-CN" altLang="en-US" sz="2400">
                <a:latin typeface="微软雅黑" panose="020B0503020204020204" pitchFamily="34" charset="-122"/>
                <a:ea typeface="微软雅黑" panose="020B0503020204020204" pitchFamily="34" charset="-122"/>
              </a:rPr>
              <a:t>是作为边界值分析的一个简单的扩充，它除了对变量的边界值分析取值外，还要增加一个略大于最大值以及略小于最小值的取值，检查超过极限值时系统的情况。</a:t>
            </a:r>
            <a:endParaRPr lang="zh-CN" altLang="en-US" sz="2400">
              <a:latin typeface="微软雅黑" panose="020B0503020204020204" pitchFamily="34" charset="-122"/>
              <a:ea typeface="微软雅黑" panose="020B0503020204020204" pitchFamily="34" charset="-122"/>
            </a:endParaRPr>
          </a:p>
        </p:txBody>
      </p:sp>
      <p:sp>
        <p:nvSpPr>
          <p:cNvPr id="19458" name="文本框 71"/>
          <p:cNvSpPr txBox="1"/>
          <p:nvPr/>
        </p:nvSpPr>
        <p:spPr>
          <a:xfrm>
            <a:off x="102743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健壮性测试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198995" y="3293745"/>
            <a:ext cx="1393825" cy="1572895"/>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7"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8"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9"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10" name="组合 9"/>
            <p:cNvGrpSpPr/>
            <p:nvPr/>
          </p:nvGrpSpPr>
          <p:grpSpPr>
            <a:xfrm>
              <a:off x="5694" y="3495"/>
              <a:ext cx="1144" cy="2579"/>
              <a:chOff x="3564830" y="2205362"/>
              <a:chExt cx="726357" cy="1637579"/>
            </a:xfrm>
          </p:grpSpPr>
          <p:grpSp>
            <p:nvGrpSpPr>
              <p:cNvPr id="11" name="组合 10"/>
              <p:cNvGrpSpPr/>
              <p:nvPr/>
            </p:nvGrpSpPr>
            <p:grpSpPr>
              <a:xfrm>
                <a:off x="3564830" y="2205362"/>
                <a:ext cx="726357" cy="1637579"/>
                <a:chOff x="3564830" y="2205362"/>
                <a:chExt cx="726357" cy="1637579"/>
              </a:xfrm>
            </p:grpSpPr>
            <p:sp>
              <p:nvSpPr>
                <p:cNvPr id="12"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3"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95"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96" name="组合 95"/>
            <p:cNvGrpSpPr/>
            <p:nvPr/>
          </p:nvGrpSpPr>
          <p:grpSpPr>
            <a:xfrm>
              <a:off x="6676" y="5137"/>
              <a:ext cx="2599" cy="1138"/>
              <a:chOff x="4188318" y="3247901"/>
              <a:chExt cx="1650634" cy="722749"/>
            </a:xfrm>
          </p:grpSpPr>
          <p:grpSp>
            <p:nvGrpSpPr>
              <p:cNvPr id="97" name="组合 96"/>
              <p:cNvGrpSpPr/>
              <p:nvPr/>
            </p:nvGrpSpPr>
            <p:grpSpPr>
              <a:xfrm rot="3371838" flipH="1">
                <a:off x="4652260" y="2783959"/>
                <a:ext cx="722749" cy="1650634"/>
                <a:chOff x="3568438" y="2192306"/>
                <a:chExt cx="722749" cy="1650634"/>
              </a:xfrm>
            </p:grpSpPr>
            <p:sp>
              <p:nvSpPr>
                <p:cNvPr id="98"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99"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100"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grpSp>
        <p:nvGrpSpPr>
          <p:cNvPr id="3" name="组合 2"/>
          <p:cNvGrpSpPr/>
          <p:nvPr/>
        </p:nvGrpSpPr>
        <p:grpSpPr>
          <a:xfrm>
            <a:off x="7748270" y="104775"/>
            <a:ext cx="1110615" cy="1162685"/>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8127365" y="114935"/>
            <a:ext cx="904240" cy="830580"/>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482" name="文本框 71"/>
          <p:cNvSpPr txBox="1"/>
          <p:nvPr/>
        </p:nvSpPr>
        <p:spPr>
          <a:xfrm>
            <a:off x="932180" y="151130"/>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错误推测法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20483" name="文本框 1"/>
          <p:cNvSpPr txBox="1"/>
          <p:nvPr/>
        </p:nvSpPr>
        <p:spPr>
          <a:xfrm>
            <a:off x="932180" y="843280"/>
            <a:ext cx="8079740" cy="3046095"/>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错误推测法</a:t>
            </a:r>
            <a:r>
              <a:rPr lang="zh-CN" altLang="en-US" sz="2400">
                <a:latin typeface="微软雅黑" panose="020B0503020204020204" pitchFamily="34" charset="-122"/>
                <a:ea typeface="微软雅黑" panose="020B0503020204020204" pitchFamily="34" charset="-122"/>
              </a:rPr>
              <a:t>是人们根据经验或直觉推测程序中可能存在的各种错误，从而有针对性地编写检查这些错误的测试用例的方法。</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软件缺陷具有空间聚集性，80%的缺陷常常存在于20%的代码中。因此，应当记住常常光临代码的高危多发“地段”，这样发现缺陷的可能性会大得多。</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列举程序中所有可能的错误和容易发生错误的特殊情况，根据可能出现的错误情况选择测试用例。</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826141" cy="1938992"/>
          </a:xfrm>
          <a:prstGeom prst="rect">
            <a:avLst/>
          </a:prstGeom>
          <a:noFill/>
        </p:spPr>
        <p:txBody>
          <a:bodyPr wrap="none" rtlCol="0">
            <a:spAutoFit/>
          </a:bodyPr>
          <a:lstStyle/>
          <a:p>
            <a:r>
              <a:rPr lang="en-US" altLang="zh-CN" sz="12000" dirty="0" smtClean="0">
                <a:solidFill>
                  <a:schemeClr val="accent3"/>
                </a:solidFill>
                <a:latin typeface="Impact" panose="020B0806030902050204" pitchFamily="34" charset="0"/>
              </a:rPr>
              <a:t>03</a:t>
            </a:r>
            <a:endParaRPr lang="zh-CN" altLang="en-US" sz="12000" dirty="0">
              <a:solidFill>
                <a:schemeClr val="accent3"/>
              </a:solidFill>
              <a:latin typeface="Impact" panose="020B0806030902050204" pitchFamily="34" charset="0"/>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白盒测试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84763" y="1596731"/>
            <a:ext cx="1490862" cy="830997"/>
          </a:xfrm>
          <a:prstGeom prst="rect">
            <a:avLst/>
          </a:prstGeom>
          <a:effectLst/>
        </p:spPr>
        <p:txBody>
          <a:bodyPr wrap="square">
            <a:spAutoFit/>
          </a:bodyPr>
          <a:lstStyle>
            <a:defPPr>
              <a:defRPr lang="zh-CN"/>
            </a:defPPr>
            <a:lvl1pPr algn="just" fontAlgn="auto">
              <a:spcBef>
                <a:spcPts val="0"/>
              </a:spcBef>
              <a:spcAft>
                <a:spcPts val="0"/>
              </a:spcAft>
              <a:defRPr sz="2400" b="0">
                <a:solidFill>
                  <a:schemeClr val="tx2">
                    <a:alpha val="91000"/>
                  </a:schemeClr>
                </a:solidFill>
                <a:latin typeface="Impact" panose="020B0806030902050204" pitchFamily="34" charset="0"/>
                <a:ea typeface="微软雅黑" panose="020B0503020204020204" pitchFamily="34" charset="-122"/>
                <a:cs typeface="方正豪体简体" panose="03000509000000000000" pitchFamily="65" charset="-122"/>
              </a:defRPr>
            </a:lvl1pPr>
          </a:lstStyle>
          <a:p>
            <a:r>
              <a:rPr lang="en-US" altLang="zh-CN" dirty="0">
                <a:solidFill>
                  <a:schemeClr val="tx1">
                    <a:lumMod val="65000"/>
                    <a:lumOff val="35000"/>
                    <a:alpha val="40000"/>
                  </a:schemeClr>
                </a:solidFill>
              </a:rPr>
              <a:t>CONTENTS</a:t>
            </a:r>
            <a:endParaRPr lang="en-US" altLang="zh-CN" dirty="0">
              <a:solidFill>
                <a:schemeClr val="tx1">
                  <a:lumMod val="65000"/>
                  <a:lumOff val="35000"/>
                  <a:alpha val="40000"/>
                </a:schemeClr>
              </a:solidFill>
            </a:endParaRPr>
          </a:p>
          <a:p>
            <a:endParaRPr lang="en-US" altLang="zh-CN" dirty="0">
              <a:solidFill>
                <a:schemeClr val="tx1">
                  <a:lumMod val="65000"/>
                  <a:lumOff val="35000"/>
                  <a:alpha val="40000"/>
                </a:schemeClr>
              </a:solidFill>
            </a:endParaRPr>
          </a:p>
        </p:txBody>
      </p:sp>
      <p:sp>
        <p:nvSpPr>
          <p:cNvPr id="5" name="矩形 4"/>
          <p:cNvSpPr/>
          <p:nvPr/>
        </p:nvSpPr>
        <p:spPr>
          <a:xfrm>
            <a:off x="6446229" y="1350510"/>
            <a:ext cx="1584177" cy="707886"/>
          </a:xfrm>
          <a:prstGeom prst="rect">
            <a:avLst/>
          </a:prstGeom>
          <a:effectLst/>
        </p:spPr>
        <p:txBody>
          <a:bodyPr wrap="square">
            <a:spAutoFit/>
          </a:bodyPr>
          <a:lstStyle/>
          <a:p>
            <a:pPr algn="just" fontAlgn="auto">
              <a:spcBef>
                <a:spcPts val="0"/>
              </a:spcBef>
              <a:spcAft>
                <a:spcPts val="0"/>
              </a:spcAft>
              <a:defRPr/>
            </a:pPr>
            <a:r>
              <a:rPr lang="zh-CN" altLang="en-US" sz="4000" b="1" dirty="0" smtClean="0">
                <a:solidFill>
                  <a:schemeClr val="tx1">
                    <a:lumMod val="65000"/>
                    <a:lumOff val="35000"/>
                    <a:alpha val="91000"/>
                  </a:schemeClr>
                </a:solidFill>
                <a:latin typeface="微软雅黑" panose="020B0503020204020204" pitchFamily="34" charset="-122"/>
                <a:ea typeface="微软雅黑" panose="020B0503020204020204" pitchFamily="34" charset="-122"/>
              </a:rPr>
              <a:t>目 录</a:t>
            </a:r>
            <a:endParaRPr lang="en-US" altLang="zh-CN" sz="4000" b="1" dirty="0">
              <a:solidFill>
                <a:schemeClr val="tx1">
                  <a:lumMod val="65000"/>
                  <a:lumOff val="35000"/>
                  <a:alpha val="91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1744403" y="2058396"/>
            <a:ext cx="6067957"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601585" y="68135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标题层"/>
          <p:cNvSpPr txBox="1"/>
          <p:nvPr/>
        </p:nvSpPr>
        <p:spPr bwMode="auto">
          <a:xfrm>
            <a:off x="2248459" y="2395399"/>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01</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71" name="直接连接符 70"/>
          <p:cNvCxnSpPr/>
          <p:nvPr/>
        </p:nvCxnSpPr>
        <p:spPr>
          <a:xfrm>
            <a:off x="2907774" y="2448338"/>
            <a:ext cx="0" cy="417343"/>
          </a:xfrm>
          <a:prstGeom prst="line">
            <a:avLst/>
          </a:prstGeom>
          <a:noFill/>
          <a:ln w="9525" cap="flat" cmpd="sng" algn="ctr">
            <a:solidFill>
              <a:schemeClr val="tx1">
                <a:lumMod val="65000"/>
                <a:lumOff val="35000"/>
              </a:schemeClr>
            </a:solidFill>
            <a:prstDash val="solid"/>
          </a:ln>
          <a:effectLst/>
        </p:spPr>
      </p:cxnSp>
      <p:sp>
        <p:nvSpPr>
          <p:cNvPr id="72" name="标题层"/>
          <p:cNvSpPr txBox="1"/>
          <p:nvPr/>
        </p:nvSpPr>
        <p:spPr bwMode="auto">
          <a:xfrm>
            <a:off x="2976229" y="2395399"/>
            <a:ext cx="2520189" cy="521970"/>
          </a:xfrm>
          <a:prstGeom prst="rect">
            <a:avLst/>
          </a:prstGeom>
          <a:noFill/>
          <a:effectLst/>
        </p:spPr>
        <p:txBody>
          <a:bodyPr wrap="square">
            <a:spAutoFit/>
          </a:bodyPr>
          <a:lstStyle/>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单元测试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标题层"/>
          <p:cNvSpPr txBox="1"/>
          <p:nvPr/>
        </p:nvSpPr>
        <p:spPr bwMode="auto">
          <a:xfrm>
            <a:off x="2248459" y="2927848"/>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02</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91" name="直接连接符 90"/>
          <p:cNvCxnSpPr/>
          <p:nvPr/>
        </p:nvCxnSpPr>
        <p:spPr>
          <a:xfrm>
            <a:off x="2907774" y="2980787"/>
            <a:ext cx="0" cy="417343"/>
          </a:xfrm>
          <a:prstGeom prst="line">
            <a:avLst/>
          </a:prstGeom>
          <a:noFill/>
          <a:ln w="9525" cap="flat" cmpd="sng" algn="ctr">
            <a:solidFill>
              <a:schemeClr val="tx1">
                <a:lumMod val="65000"/>
                <a:lumOff val="35000"/>
              </a:schemeClr>
            </a:solidFill>
            <a:prstDash val="solid"/>
          </a:ln>
          <a:effectLst/>
        </p:spPr>
      </p:cxnSp>
      <p:sp>
        <p:nvSpPr>
          <p:cNvPr id="92" name="标题层"/>
          <p:cNvSpPr txBox="1"/>
          <p:nvPr/>
        </p:nvSpPr>
        <p:spPr bwMode="auto">
          <a:xfrm>
            <a:off x="2976229" y="2927848"/>
            <a:ext cx="2520189" cy="521970"/>
          </a:xfrm>
          <a:prstGeom prst="rect">
            <a:avLst/>
          </a:prstGeom>
          <a:noFill/>
          <a:effectLst/>
        </p:spPr>
        <p:txBody>
          <a:bodyPr wrap="square">
            <a:spAutoFit/>
          </a:bodyPr>
          <a:lstStyle/>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黑盒测试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标题层"/>
          <p:cNvSpPr txBox="1"/>
          <p:nvPr/>
        </p:nvSpPr>
        <p:spPr bwMode="auto">
          <a:xfrm>
            <a:off x="2248459" y="3460297"/>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03</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96" name="直接连接符 95"/>
          <p:cNvCxnSpPr/>
          <p:nvPr/>
        </p:nvCxnSpPr>
        <p:spPr>
          <a:xfrm>
            <a:off x="2907774" y="3513236"/>
            <a:ext cx="0" cy="417343"/>
          </a:xfrm>
          <a:prstGeom prst="line">
            <a:avLst/>
          </a:prstGeom>
          <a:noFill/>
          <a:ln w="9525" cap="flat" cmpd="sng" algn="ctr">
            <a:solidFill>
              <a:schemeClr val="tx1">
                <a:lumMod val="65000"/>
                <a:lumOff val="35000"/>
              </a:schemeClr>
            </a:solidFill>
            <a:prstDash val="solid"/>
          </a:ln>
          <a:effectLst/>
        </p:spPr>
      </p:cxnSp>
      <p:sp>
        <p:nvSpPr>
          <p:cNvPr id="97" name="标题层"/>
          <p:cNvSpPr txBox="1"/>
          <p:nvPr/>
        </p:nvSpPr>
        <p:spPr bwMode="auto">
          <a:xfrm>
            <a:off x="2976229" y="3461567"/>
            <a:ext cx="2520189" cy="521970"/>
          </a:xfrm>
          <a:prstGeom prst="rect">
            <a:avLst/>
          </a:prstGeom>
          <a:noFill/>
          <a:effectLst/>
        </p:spPr>
        <p:txBody>
          <a:bodyPr wrap="square">
            <a:spAutoFit/>
          </a:bodyPr>
          <a:lstStyle/>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白盒测试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标题层"/>
          <p:cNvSpPr txBox="1"/>
          <p:nvPr/>
        </p:nvSpPr>
        <p:spPr bwMode="auto">
          <a:xfrm>
            <a:off x="2248459" y="4037512"/>
            <a:ext cx="599460" cy="521970"/>
          </a:xfrm>
          <a:prstGeom prst="rect">
            <a:avLst/>
          </a:prstGeom>
          <a:noFill/>
          <a:effectLst/>
        </p:spPr>
        <p:txBody>
          <a:bodyPr wrap="square">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04</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sp>
        <p:nvSpPr>
          <p:cNvPr id="10" name="标题层"/>
          <p:cNvSpPr txBox="1"/>
          <p:nvPr/>
        </p:nvSpPr>
        <p:spPr bwMode="auto">
          <a:xfrm>
            <a:off x="2976229" y="3983537"/>
            <a:ext cx="2520189" cy="521970"/>
          </a:xfrm>
          <a:prstGeom prst="rect">
            <a:avLst/>
          </a:prstGeom>
          <a:noFill/>
          <a:effectLst/>
        </p:spPr>
        <p:txBody>
          <a:bodyPr wrap="square">
            <a:spAutoFit/>
          </a:bodyPr>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功能测试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907774" y="4035206"/>
            <a:ext cx="0" cy="417343"/>
          </a:xfrm>
          <a:prstGeom prst="line">
            <a:avLst/>
          </a:prstGeom>
          <a:noFill/>
          <a:ln w="9525" cap="flat" cmpd="sng" algn="ctr">
            <a:solidFill>
              <a:schemeClr val="tx1">
                <a:lumMod val="65000"/>
                <a:lumOff val="35000"/>
              </a:schemeClr>
            </a:solidFill>
            <a:prstDash val="solid"/>
          </a:ln>
          <a:effec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8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120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600"/>
                                        <p:tgtEl>
                                          <p:spTgt spid="71"/>
                                        </p:tgtEl>
                                      </p:cBhvr>
                                    </p:animEffect>
                                    <p:anim calcmode="lin" valueType="num">
                                      <p:cBhvr>
                                        <p:cTn id="21" dur="600" fill="hold"/>
                                        <p:tgtEl>
                                          <p:spTgt spid="71"/>
                                        </p:tgtEl>
                                        <p:attrNameLst>
                                          <p:attrName>ppt_x</p:attrName>
                                        </p:attrNameLst>
                                      </p:cBhvr>
                                      <p:tavLst>
                                        <p:tav tm="0">
                                          <p:val>
                                            <p:strVal val="#ppt_x"/>
                                          </p:val>
                                        </p:tav>
                                        <p:tav tm="100000">
                                          <p:val>
                                            <p:strVal val="#ppt_x"/>
                                          </p:val>
                                        </p:tav>
                                      </p:tavLst>
                                    </p:anim>
                                    <p:anim calcmode="lin" valueType="num">
                                      <p:cBhvr>
                                        <p:cTn id="22" dur="600" fill="hold"/>
                                        <p:tgtEl>
                                          <p:spTgt spid="7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 presetClass="entr" presetSubtype="8" decel="525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400" fill="hold"/>
                                        <p:tgtEl>
                                          <p:spTgt spid="70"/>
                                        </p:tgtEl>
                                        <p:attrNameLst>
                                          <p:attrName>ppt_x</p:attrName>
                                        </p:attrNameLst>
                                      </p:cBhvr>
                                      <p:tavLst>
                                        <p:tav tm="0">
                                          <p:val>
                                            <p:strVal val="0-#ppt_w/2"/>
                                          </p:val>
                                        </p:tav>
                                        <p:tav tm="100000">
                                          <p:val>
                                            <p:strVal val="#ppt_x"/>
                                          </p:val>
                                        </p:tav>
                                      </p:tavLst>
                                    </p:anim>
                                    <p:anim calcmode="lin" valueType="num">
                                      <p:cBhvr additive="base">
                                        <p:cTn id="27" dur="400" fill="hold"/>
                                        <p:tgtEl>
                                          <p:spTgt spid="70"/>
                                        </p:tgtEl>
                                        <p:attrNameLst>
                                          <p:attrName>ppt_y</p:attrName>
                                        </p:attrNameLst>
                                      </p:cBhvr>
                                      <p:tavLst>
                                        <p:tav tm="0">
                                          <p:val>
                                            <p:strVal val="#ppt_y"/>
                                          </p:val>
                                        </p:tav>
                                        <p:tav tm="100000">
                                          <p:val>
                                            <p:strVal val="#ppt_y"/>
                                          </p:val>
                                        </p:tav>
                                      </p:tavLst>
                                    </p:anim>
                                  </p:childTnLst>
                                </p:cTn>
                              </p:par>
                              <p:par>
                                <p:cTn id="28" presetID="2" presetClass="entr" presetSubtype="2" decel="5250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additive="base">
                                        <p:cTn id="30" dur="400" fill="hold"/>
                                        <p:tgtEl>
                                          <p:spTgt spid="72"/>
                                        </p:tgtEl>
                                        <p:attrNameLst>
                                          <p:attrName>ppt_x</p:attrName>
                                        </p:attrNameLst>
                                      </p:cBhvr>
                                      <p:tavLst>
                                        <p:tav tm="0">
                                          <p:val>
                                            <p:strVal val="1+#ppt_w/2"/>
                                          </p:val>
                                        </p:tav>
                                        <p:tav tm="100000">
                                          <p:val>
                                            <p:strVal val="#ppt_x"/>
                                          </p:val>
                                        </p:tav>
                                      </p:tavLst>
                                    </p:anim>
                                    <p:anim calcmode="lin" valueType="num">
                                      <p:cBhvr additive="base">
                                        <p:cTn id="31" dur="400" fill="hold"/>
                                        <p:tgtEl>
                                          <p:spTgt spid="72"/>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47" presetClass="entr" presetSubtype="0"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600"/>
                                        <p:tgtEl>
                                          <p:spTgt spid="91"/>
                                        </p:tgtEl>
                                      </p:cBhvr>
                                    </p:animEffect>
                                    <p:anim calcmode="lin" valueType="num">
                                      <p:cBhvr>
                                        <p:cTn id="36" dur="600" fill="hold"/>
                                        <p:tgtEl>
                                          <p:spTgt spid="91"/>
                                        </p:tgtEl>
                                        <p:attrNameLst>
                                          <p:attrName>ppt_x</p:attrName>
                                        </p:attrNameLst>
                                      </p:cBhvr>
                                      <p:tavLst>
                                        <p:tav tm="0">
                                          <p:val>
                                            <p:strVal val="#ppt_x"/>
                                          </p:val>
                                        </p:tav>
                                        <p:tav tm="100000">
                                          <p:val>
                                            <p:strVal val="#ppt_x"/>
                                          </p:val>
                                        </p:tav>
                                      </p:tavLst>
                                    </p:anim>
                                    <p:anim calcmode="lin" valueType="num">
                                      <p:cBhvr>
                                        <p:cTn id="37" dur="600" fill="hold"/>
                                        <p:tgtEl>
                                          <p:spTgt spid="91"/>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 presetClass="entr" presetSubtype="8" decel="52500" fill="hold" grpId="0" nodeType="afterEffect">
                                  <p:stCondLst>
                                    <p:cond delay="0"/>
                                  </p:stCondLst>
                                  <p:childTnLst>
                                    <p:set>
                                      <p:cBhvr>
                                        <p:cTn id="40" dur="1" fill="hold">
                                          <p:stCondLst>
                                            <p:cond delay="0"/>
                                          </p:stCondLst>
                                        </p:cTn>
                                        <p:tgtEl>
                                          <p:spTgt spid="90"/>
                                        </p:tgtEl>
                                        <p:attrNameLst>
                                          <p:attrName>style.visibility</p:attrName>
                                        </p:attrNameLst>
                                      </p:cBhvr>
                                      <p:to>
                                        <p:strVal val="visible"/>
                                      </p:to>
                                    </p:set>
                                    <p:anim calcmode="lin" valueType="num">
                                      <p:cBhvr additive="base">
                                        <p:cTn id="41" dur="400" fill="hold"/>
                                        <p:tgtEl>
                                          <p:spTgt spid="90"/>
                                        </p:tgtEl>
                                        <p:attrNameLst>
                                          <p:attrName>ppt_x</p:attrName>
                                        </p:attrNameLst>
                                      </p:cBhvr>
                                      <p:tavLst>
                                        <p:tav tm="0">
                                          <p:val>
                                            <p:strVal val="0-#ppt_w/2"/>
                                          </p:val>
                                        </p:tav>
                                        <p:tav tm="100000">
                                          <p:val>
                                            <p:strVal val="#ppt_x"/>
                                          </p:val>
                                        </p:tav>
                                      </p:tavLst>
                                    </p:anim>
                                    <p:anim calcmode="lin" valueType="num">
                                      <p:cBhvr additive="base">
                                        <p:cTn id="42" dur="400" fill="hold"/>
                                        <p:tgtEl>
                                          <p:spTgt spid="90"/>
                                        </p:tgtEl>
                                        <p:attrNameLst>
                                          <p:attrName>ppt_y</p:attrName>
                                        </p:attrNameLst>
                                      </p:cBhvr>
                                      <p:tavLst>
                                        <p:tav tm="0">
                                          <p:val>
                                            <p:strVal val="#ppt_y"/>
                                          </p:val>
                                        </p:tav>
                                        <p:tav tm="100000">
                                          <p:val>
                                            <p:strVal val="#ppt_y"/>
                                          </p:val>
                                        </p:tav>
                                      </p:tavLst>
                                    </p:anim>
                                  </p:childTnLst>
                                </p:cTn>
                              </p:par>
                              <p:par>
                                <p:cTn id="43" presetID="2" presetClass="entr" presetSubtype="2" decel="5250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anim calcmode="lin" valueType="num">
                                      <p:cBhvr additive="base">
                                        <p:cTn id="45" dur="400" fill="hold"/>
                                        <p:tgtEl>
                                          <p:spTgt spid="92"/>
                                        </p:tgtEl>
                                        <p:attrNameLst>
                                          <p:attrName>ppt_x</p:attrName>
                                        </p:attrNameLst>
                                      </p:cBhvr>
                                      <p:tavLst>
                                        <p:tav tm="0">
                                          <p:val>
                                            <p:strVal val="1+#ppt_w/2"/>
                                          </p:val>
                                        </p:tav>
                                        <p:tav tm="100000">
                                          <p:val>
                                            <p:strVal val="#ppt_x"/>
                                          </p:val>
                                        </p:tav>
                                      </p:tavLst>
                                    </p:anim>
                                    <p:anim calcmode="lin" valueType="num">
                                      <p:cBhvr additive="base">
                                        <p:cTn id="46" dur="400" fill="hold"/>
                                        <p:tgtEl>
                                          <p:spTgt spid="92"/>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47" presetClass="entr" presetSubtype="0" fill="hold" nodeType="after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600"/>
                                        <p:tgtEl>
                                          <p:spTgt spid="96"/>
                                        </p:tgtEl>
                                      </p:cBhvr>
                                    </p:animEffect>
                                    <p:anim calcmode="lin" valueType="num">
                                      <p:cBhvr>
                                        <p:cTn id="51" dur="600" fill="hold"/>
                                        <p:tgtEl>
                                          <p:spTgt spid="96"/>
                                        </p:tgtEl>
                                        <p:attrNameLst>
                                          <p:attrName>ppt_x</p:attrName>
                                        </p:attrNameLst>
                                      </p:cBhvr>
                                      <p:tavLst>
                                        <p:tav tm="0">
                                          <p:val>
                                            <p:strVal val="#ppt_x"/>
                                          </p:val>
                                        </p:tav>
                                        <p:tav tm="100000">
                                          <p:val>
                                            <p:strVal val="#ppt_x"/>
                                          </p:val>
                                        </p:tav>
                                      </p:tavLst>
                                    </p:anim>
                                    <p:anim calcmode="lin" valueType="num">
                                      <p:cBhvr>
                                        <p:cTn id="52" dur="600" fill="hold"/>
                                        <p:tgtEl>
                                          <p:spTgt spid="96"/>
                                        </p:tgtEl>
                                        <p:attrNameLst>
                                          <p:attrName>ppt_y</p:attrName>
                                        </p:attrNameLst>
                                      </p:cBhvr>
                                      <p:tavLst>
                                        <p:tav tm="0">
                                          <p:val>
                                            <p:strVal val="#ppt_y-.1"/>
                                          </p:val>
                                        </p:tav>
                                        <p:tav tm="100000">
                                          <p:val>
                                            <p:strVal val="#ppt_y"/>
                                          </p:val>
                                        </p:tav>
                                      </p:tavLst>
                                    </p:anim>
                                  </p:childTnLst>
                                </p:cTn>
                              </p:par>
                            </p:childTnLst>
                          </p:cTn>
                        </p:par>
                        <p:par>
                          <p:cTn id="53" fill="hold">
                            <p:stCondLst>
                              <p:cond delay="4500"/>
                            </p:stCondLst>
                            <p:childTnLst>
                              <p:par>
                                <p:cTn id="54" presetID="2" presetClass="entr" presetSubtype="8" decel="52500" fill="hold" grpId="0" nodeType="afterEffect">
                                  <p:stCondLst>
                                    <p:cond delay="0"/>
                                  </p:stCondLst>
                                  <p:childTnLst>
                                    <p:set>
                                      <p:cBhvr>
                                        <p:cTn id="55" dur="1" fill="hold">
                                          <p:stCondLst>
                                            <p:cond delay="0"/>
                                          </p:stCondLst>
                                        </p:cTn>
                                        <p:tgtEl>
                                          <p:spTgt spid="95"/>
                                        </p:tgtEl>
                                        <p:attrNameLst>
                                          <p:attrName>style.visibility</p:attrName>
                                        </p:attrNameLst>
                                      </p:cBhvr>
                                      <p:to>
                                        <p:strVal val="visible"/>
                                      </p:to>
                                    </p:set>
                                    <p:anim calcmode="lin" valueType="num">
                                      <p:cBhvr additive="base">
                                        <p:cTn id="56" dur="400" fill="hold"/>
                                        <p:tgtEl>
                                          <p:spTgt spid="95"/>
                                        </p:tgtEl>
                                        <p:attrNameLst>
                                          <p:attrName>ppt_x</p:attrName>
                                        </p:attrNameLst>
                                      </p:cBhvr>
                                      <p:tavLst>
                                        <p:tav tm="0">
                                          <p:val>
                                            <p:strVal val="0-#ppt_w/2"/>
                                          </p:val>
                                        </p:tav>
                                        <p:tav tm="100000">
                                          <p:val>
                                            <p:strVal val="#ppt_x"/>
                                          </p:val>
                                        </p:tav>
                                      </p:tavLst>
                                    </p:anim>
                                    <p:anim calcmode="lin" valueType="num">
                                      <p:cBhvr additive="base">
                                        <p:cTn id="57" dur="400" fill="hold"/>
                                        <p:tgtEl>
                                          <p:spTgt spid="95"/>
                                        </p:tgtEl>
                                        <p:attrNameLst>
                                          <p:attrName>ppt_y</p:attrName>
                                        </p:attrNameLst>
                                      </p:cBhvr>
                                      <p:tavLst>
                                        <p:tav tm="0">
                                          <p:val>
                                            <p:strVal val="#ppt_y"/>
                                          </p:val>
                                        </p:tav>
                                        <p:tav tm="100000">
                                          <p:val>
                                            <p:strVal val="#ppt_y"/>
                                          </p:val>
                                        </p:tav>
                                      </p:tavLst>
                                    </p:anim>
                                  </p:childTnLst>
                                </p:cTn>
                              </p:par>
                              <p:par>
                                <p:cTn id="58" presetID="2" presetClass="entr" presetSubtype="2" decel="5250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 calcmode="lin" valueType="num">
                                      <p:cBhvr additive="base">
                                        <p:cTn id="60" dur="400" fill="hold"/>
                                        <p:tgtEl>
                                          <p:spTgt spid="97"/>
                                        </p:tgtEl>
                                        <p:attrNameLst>
                                          <p:attrName>ppt_x</p:attrName>
                                        </p:attrNameLst>
                                      </p:cBhvr>
                                      <p:tavLst>
                                        <p:tav tm="0">
                                          <p:val>
                                            <p:strVal val="1+#ppt_w/2"/>
                                          </p:val>
                                        </p:tav>
                                        <p:tav tm="100000">
                                          <p:val>
                                            <p:strVal val="#ppt_x"/>
                                          </p:val>
                                        </p:tav>
                                      </p:tavLst>
                                    </p:anim>
                                    <p:anim calcmode="lin" valueType="num">
                                      <p:cBhvr additive="base">
                                        <p:cTn id="61" dur="400" fill="hold"/>
                                        <p:tgtEl>
                                          <p:spTgt spid="97"/>
                                        </p:tgtEl>
                                        <p:attrNameLst>
                                          <p:attrName>ppt_y</p:attrName>
                                        </p:attrNameLst>
                                      </p:cBhvr>
                                      <p:tavLst>
                                        <p:tav tm="0">
                                          <p:val>
                                            <p:strVal val="#ppt_y"/>
                                          </p:val>
                                        </p:tav>
                                        <p:tav tm="100000">
                                          <p:val>
                                            <p:strVal val="#ppt_y"/>
                                          </p:val>
                                        </p:tav>
                                      </p:tavLst>
                                    </p:anim>
                                  </p:childTnLst>
                                </p:cTn>
                              </p:par>
                            </p:childTnLst>
                          </p:cTn>
                        </p:par>
                        <p:par>
                          <p:cTn id="62" fill="hold">
                            <p:stCondLst>
                              <p:cond delay="5000"/>
                            </p:stCondLst>
                            <p:childTnLst>
                              <p:par>
                                <p:cTn id="63" presetID="2" presetClass="entr" presetSubtype="8" decel="52500"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400" fill="hold"/>
                                        <p:tgtEl>
                                          <p:spTgt spid="4"/>
                                        </p:tgtEl>
                                        <p:attrNameLst>
                                          <p:attrName>ppt_x</p:attrName>
                                        </p:attrNameLst>
                                      </p:cBhvr>
                                      <p:tavLst>
                                        <p:tav tm="0">
                                          <p:val>
                                            <p:strVal val="0-#ppt_w/2"/>
                                          </p:val>
                                        </p:tav>
                                        <p:tav tm="100000">
                                          <p:val>
                                            <p:strVal val="#ppt_x"/>
                                          </p:val>
                                        </p:tav>
                                      </p:tavLst>
                                    </p:anim>
                                    <p:anim calcmode="lin" valueType="num">
                                      <p:cBhvr additive="base">
                                        <p:cTn id="66" dur="400" fill="hold"/>
                                        <p:tgtEl>
                                          <p:spTgt spid="4"/>
                                        </p:tgtEl>
                                        <p:attrNameLst>
                                          <p:attrName>ppt_y</p:attrName>
                                        </p:attrNameLst>
                                      </p:cBhvr>
                                      <p:tavLst>
                                        <p:tav tm="0">
                                          <p:val>
                                            <p:strVal val="#ppt_y"/>
                                          </p:val>
                                        </p:tav>
                                        <p:tav tm="100000">
                                          <p:val>
                                            <p:strVal val="#ppt_y"/>
                                          </p:val>
                                        </p:tav>
                                      </p:tavLst>
                                    </p:anim>
                                  </p:childTnLst>
                                </p:cTn>
                              </p:par>
                              <p:par>
                                <p:cTn id="67" presetID="2" presetClass="entr" presetSubtype="2" decel="5250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400" fill="hold"/>
                                        <p:tgtEl>
                                          <p:spTgt spid="10"/>
                                        </p:tgtEl>
                                        <p:attrNameLst>
                                          <p:attrName>ppt_x</p:attrName>
                                        </p:attrNameLst>
                                      </p:cBhvr>
                                      <p:tavLst>
                                        <p:tav tm="0">
                                          <p:val>
                                            <p:strVal val="1+#ppt_w/2"/>
                                          </p:val>
                                        </p:tav>
                                        <p:tav tm="100000">
                                          <p:val>
                                            <p:strVal val="#ppt_x"/>
                                          </p:val>
                                        </p:tav>
                                      </p:tavLst>
                                    </p:anim>
                                    <p:anim calcmode="lin" valueType="num">
                                      <p:cBhvr additive="base">
                                        <p:cTn id="70" dur="400" fill="hold"/>
                                        <p:tgtEl>
                                          <p:spTgt spid="10"/>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47" presetClass="entr" presetSubtype="0" fill="hold"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600"/>
                                        <p:tgtEl>
                                          <p:spTgt spid="11"/>
                                        </p:tgtEl>
                                      </p:cBhvr>
                                    </p:animEffect>
                                    <p:anim calcmode="lin" valueType="num">
                                      <p:cBhvr>
                                        <p:cTn id="75" dur="600" fill="hold"/>
                                        <p:tgtEl>
                                          <p:spTgt spid="11"/>
                                        </p:tgtEl>
                                        <p:attrNameLst>
                                          <p:attrName>ppt_x</p:attrName>
                                        </p:attrNameLst>
                                      </p:cBhvr>
                                      <p:tavLst>
                                        <p:tav tm="0">
                                          <p:val>
                                            <p:strVal val="#ppt_x"/>
                                          </p:val>
                                        </p:tav>
                                        <p:tav tm="100000">
                                          <p:val>
                                            <p:strVal val="#ppt_x"/>
                                          </p:val>
                                        </p:tav>
                                      </p:tavLst>
                                    </p:anim>
                                    <p:anim calcmode="lin" valueType="num">
                                      <p:cBhvr>
                                        <p:cTn id="76"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0" grpId="0"/>
      <p:bldP spid="72" grpId="0" bldLvl="0" animBg="1"/>
      <p:bldP spid="90" grpId="0"/>
      <p:bldP spid="92" grpId="0" bldLvl="0" animBg="1"/>
      <p:bldP spid="95" grpId="0"/>
      <p:bldP spid="97" grpId="0" bldLvl="0" animBg="1"/>
      <p:bldP spid="4" grpId="0" bldLvl="0" animBg="1"/>
      <p:bldP spid="1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文本框 71"/>
          <p:cNvSpPr txBox="1"/>
          <p:nvPr/>
        </p:nvSpPr>
        <p:spPr>
          <a:xfrm>
            <a:off x="90043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白盒测试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22531" name="文本框 1"/>
          <p:cNvSpPr txBox="1"/>
          <p:nvPr/>
        </p:nvSpPr>
        <p:spPr>
          <a:xfrm>
            <a:off x="900430" y="1057275"/>
            <a:ext cx="6696710" cy="156845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白盒测试</a:t>
            </a:r>
            <a:r>
              <a:rPr lang="zh-CN" altLang="en-US" sz="2400">
                <a:latin typeface="微软雅黑" panose="020B0503020204020204" pitchFamily="34" charset="-122"/>
                <a:ea typeface="微软雅黑" panose="020B0503020204020204" pitchFamily="34" charset="-122"/>
              </a:rPr>
              <a:t>是将测试对象看做一个透明的盒子，允许测试人员利用程序内部的逻辑</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结构及有关信息，设计或选择测试用例，对程序所有逻辑路径进行测试。</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a:xfrm>
            <a:off x="6057896" y="1667777"/>
            <a:ext cx="3168411" cy="3377607"/>
            <a:chOff x="4826" y="2015"/>
            <a:chExt cx="4990" cy="5319"/>
          </a:xfrm>
        </p:grpSpPr>
        <p:grpSp>
          <p:nvGrpSpPr>
            <p:cNvPr id="91" name="组合 90"/>
            <p:cNvGrpSpPr/>
            <p:nvPr/>
          </p:nvGrpSpPr>
          <p:grpSpPr>
            <a:xfrm>
              <a:off x="4826" y="4908"/>
              <a:ext cx="4969" cy="2426"/>
              <a:chOff x="3190111" y="3190973"/>
              <a:chExt cx="2699919" cy="1318224"/>
            </a:xfrm>
            <a:effectLst>
              <a:outerShdw blurRad="254000" dist="38100" dir="2700000" algn="tl" rotWithShape="0">
                <a:prstClr val="black">
                  <a:alpha val="40000"/>
                </a:prstClr>
              </a:outerShdw>
            </a:effectLst>
          </p:grpSpPr>
          <p:sp>
            <p:nvSpPr>
              <p:cNvPr id="2" name="等腰三角形 8"/>
              <p:cNvSpPr/>
              <p:nvPr/>
            </p:nvSpPr>
            <p:spPr>
              <a:xfrm>
                <a:off x="3258028" y="3443967"/>
                <a:ext cx="1808600" cy="106075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Lst>
                <a:ahLst/>
                <a:cxnLst>
                  <a:cxn ang="0">
                    <a:pos x="connsiteX0-1" y="connsiteY0-2"/>
                  </a:cxn>
                  <a:cxn ang="0">
                    <a:pos x="connsiteX1-3" y="connsiteY1-4"/>
                  </a:cxn>
                  <a:cxn ang="0">
                    <a:pos x="connsiteX2-5" y="connsiteY2-6"/>
                  </a:cxn>
                  <a:cxn ang="0">
                    <a:pos x="connsiteX3-7" y="connsiteY3-8"/>
                  </a:cxn>
                </a:cxnLst>
                <a:rect l="l" t="t" r="r" b="b"/>
                <a:pathLst>
                  <a:path w="1808600" h="1060752">
                    <a:moveTo>
                      <a:pt x="0" y="730813"/>
                    </a:moveTo>
                    <a:lnTo>
                      <a:pt x="388182" y="0"/>
                    </a:lnTo>
                    <a:lnTo>
                      <a:pt x="1808600" y="1060752"/>
                    </a:lnTo>
                    <a:lnTo>
                      <a:pt x="0" y="730813"/>
                    </a:lnTo>
                    <a:close/>
                  </a:path>
                </a:pathLst>
              </a:custGeom>
              <a:gradFill>
                <a:gsLst>
                  <a:gs pos="20000">
                    <a:schemeClr val="accent4"/>
                  </a:gs>
                  <a:gs pos="68000">
                    <a:schemeClr val="accent3"/>
                  </a:gs>
                </a:gsLst>
                <a:lin ang="11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等腰三角形 8"/>
              <p:cNvSpPr/>
              <p:nvPr/>
            </p:nvSpPr>
            <p:spPr>
              <a:xfrm>
                <a:off x="3647050" y="3190973"/>
                <a:ext cx="2242980" cy="1318224"/>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235836"/>
                  <a:gd name="connsiteY0-90" fmla="*/ 159874 h 1225104"/>
                  <a:gd name="connsiteX1-91" fmla="*/ 1068635 w 2235836"/>
                  <a:gd name="connsiteY1-92" fmla="*/ 10575 h 1225104"/>
                  <a:gd name="connsiteX2-93" fmla="*/ 2235836 w 2235836"/>
                  <a:gd name="connsiteY2-94" fmla="*/ 616838 h 1225104"/>
                  <a:gd name="connsiteX3-95" fmla="*/ 1417387 w 2235836"/>
                  <a:gd name="connsiteY3-96" fmla="*/ 1225104 h 1225104"/>
                  <a:gd name="connsiteX4" fmla="*/ 0 w 2235836"/>
                  <a:gd name="connsiteY4" fmla="*/ 159874 h 1225104"/>
                  <a:gd name="connsiteX0-97" fmla="*/ 0 w 2235836"/>
                  <a:gd name="connsiteY0-98" fmla="*/ 149299 h 1214529"/>
                  <a:gd name="connsiteX1-99" fmla="*/ 1068635 w 2235836"/>
                  <a:gd name="connsiteY1-100" fmla="*/ 0 h 1214529"/>
                  <a:gd name="connsiteX2-101" fmla="*/ 2235836 w 2235836"/>
                  <a:gd name="connsiteY2-102" fmla="*/ 606263 h 1214529"/>
                  <a:gd name="connsiteX3-103" fmla="*/ 1417387 w 2235836"/>
                  <a:gd name="connsiteY3-104" fmla="*/ 1214529 h 1214529"/>
                  <a:gd name="connsiteX4-105" fmla="*/ 0 w 2235836"/>
                  <a:gd name="connsiteY4-106" fmla="*/ 149299 h 1214529"/>
                  <a:gd name="connsiteX0-107" fmla="*/ 0 w 2235836"/>
                  <a:gd name="connsiteY0-108" fmla="*/ 149299 h 1214529"/>
                  <a:gd name="connsiteX1-109" fmla="*/ 1068635 w 2235836"/>
                  <a:gd name="connsiteY1-110" fmla="*/ 0 h 1214529"/>
                  <a:gd name="connsiteX2-111" fmla="*/ 2235836 w 2235836"/>
                  <a:gd name="connsiteY2-112" fmla="*/ 606263 h 1214529"/>
                  <a:gd name="connsiteX3-113" fmla="*/ 1417387 w 2235836"/>
                  <a:gd name="connsiteY3-114" fmla="*/ 1214529 h 1214529"/>
                  <a:gd name="connsiteX4-115" fmla="*/ 0 w 2235836"/>
                  <a:gd name="connsiteY4-116" fmla="*/ 149299 h 1214529"/>
                  <a:gd name="connsiteX0-117" fmla="*/ 0 w 2235836"/>
                  <a:gd name="connsiteY0-118" fmla="*/ 182293 h 1247523"/>
                  <a:gd name="connsiteX1-119" fmla="*/ 979081 w 2235836"/>
                  <a:gd name="connsiteY1-120" fmla="*/ 0 h 1247523"/>
                  <a:gd name="connsiteX2-121" fmla="*/ 2235836 w 2235836"/>
                  <a:gd name="connsiteY2-122" fmla="*/ 639257 h 1247523"/>
                  <a:gd name="connsiteX3-123" fmla="*/ 1417387 w 2235836"/>
                  <a:gd name="connsiteY3-124" fmla="*/ 1247523 h 1247523"/>
                  <a:gd name="connsiteX4-125" fmla="*/ 0 w 2235836"/>
                  <a:gd name="connsiteY4-126" fmla="*/ 182293 h 1247523"/>
                  <a:gd name="connsiteX0-127" fmla="*/ 0 w 2235836"/>
                  <a:gd name="connsiteY0-128" fmla="*/ 224713 h 1289943"/>
                  <a:gd name="connsiteX1-129" fmla="*/ 913093 w 2235836"/>
                  <a:gd name="connsiteY1-130" fmla="*/ 0 h 1289943"/>
                  <a:gd name="connsiteX2-131" fmla="*/ 2235836 w 2235836"/>
                  <a:gd name="connsiteY2-132" fmla="*/ 681677 h 1289943"/>
                  <a:gd name="connsiteX3-133" fmla="*/ 1417387 w 2235836"/>
                  <a:gd name="connsiteY3-134" fmla="*/ 1289943 h 1289943"/>
                  <a:gd name="connsiteX4-135" fmla="*/ 0 w 2235836"/>
                  <a:gd name="connsiteY4-136" fmla="*/ 224713 h 1289943"/>
                  <a:gd name="connsiteX0-137" fmla="*/ 0 w 2235836"/>
                  <a:gd name="connsiteY0-138" fmla="*/ 252994 h 1318224"/>
                  <a:gd name="connsiteX1-139" fmla="*/ 766978 w 2235836"/>
                  <a:gd name="connsiteY1-140" fmla="*/ 0 h 1318224"/>
                  <a:gd name="connsiteX2-141" fmla="*/ 2235836 w 2235836"/>
                  <a:gd name="connsiteY2-142" fmla="*/ 709958 h 1318224"/>
                  <a:gd name="connsiteX3-143" fmla="*/ 1417387 w 2235836"/>
                  <a:gd name="connsiteY3-144" fmla="*/ 1318224 h 1318224"/>
                  <a:gd name="connsiteX4-145" fmla="*/ 0 w 2235836"/>
                  <a:gd name="connsiteY4-146" fmla="*/ 252994 h 1318224"/>
                  <a:gd name="connsiteX0-147" fmla="*/ 0 w 2242980"/>
                  <a:gd name="connsiteY0-148" fmla="*/ 252994 h 1318224"/>
                  <a:gd name="connsiteX1-149" fmla="*/ 774122 w 2242980"/>
                  <a:gd name="connsiteY1-150" fmla="*/ 0 h 1318224"/>
                  <a:gd name="connsiteX2-151" fmla="*/ 2242980 w 2242980"/>
                  <a:gd name="connsiteY2-152" fmla="*/ 709958 h 1318224"/>
                  <a:gd name="connsiteX3-153" fmla="*/ 1424531 w 2242980"/>
                  <a:gd name="connsiteY3-154" fmla="*/ 1318224 h 1318224"/>
                  <a:gd name="connsiteX4-155" fmla="*/ 0 w 2242980"/>
                  <a:gd name="connsiteY4-156" fmla="*/ 252994 h 1318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2242980" h="1318224">
                    <a:moveTo>
                      <a:pt x="0" y="252994"/>
                    </a:moveTo>
                    <a:lnTo>
                      <a:pt x="774122" y="0"/>
                    </a:lnTo>
                    <a:lnTo>
                      <a:pt x="2242980" y="709958"/>
                    </a:lnTo>
                    <a:lnTo>
                      <a:pt x="1424531" y="1318224"/>
                    </a:lnTo>
                    <a:lnTo>
                      <a:pt x="0" y="25299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等腰三角形 8"/>
              <p:cNvSpPr/>
              <p:nvPr/>
            </p:nvSpPr>
            <p:spPr>
              <a:xfrm>
                <a:off x="3190111" y="3448268"/>
                <a:ext cx="1565479" cy="1016400"/>
              </a:xfrm>
              <a:custGeom>
                <a:avLst/>
                <a:gdLst/>
                <a:ahLst/>
                <a:cxnLst/>
                <a:rect l="l" t="t" r="r" b="b"/>
                <a:pathLst>
                  <a:path w="1565479" h="1016400">
                    <a:moveTo>
                      <a:pt x="388182" y="0"/>
                    </a:moveTo>
                    <a:lnTo>
                      <a:pt x="1373962" y="736169"/>
                    </a:lnTo>
                    <a:cubicBezTo>
                      <a:pt x="1429849" y="835734"/>
                      <a:pt x="1494124" y="929330"/>
                      <a:pt x="1565479" y="1016400"/>
                    </a:cubicBezTo>
                    <a:lnTo>
                      <a:pt x="0" y="730813"/>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7" name="组合 6"/>
            <p:cNvGrpSpPr/>
            <p:nvPr/>
          </p:nvGrpSpPr>
          <p:grpSpPr>
            <a:xfrm>
              <a:off x="5781" y="2015"/>
              <a:ext cx="2509" cy="3097"/>
              <a:chOff x="3708997" y="1619128"/>
              <a:chExt cx="1363375" cy="1682573"/>
            </a:xfrm>
          </p:grpSpPr>
          <p:sp>
            <p:nvSpPr>
              <p:cNvPr id="3" name="等腰三角形 8"/>
              <p:cNvSpPr/>
              <p:nvPr/>
            </p:nvSpPr>
            <p:spPr>
              <a:xfrm>
                <a:off x="3708997" y="2462629"/>
                <a:ext cx="1362677" cy="83907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2055598"/>
                  <a:gd name="connsiteY0-156" fmla="*/ 645972 h 1970438"/>
                  <a:gd name="connsiteX1-157" fmla="*/ 1269589 w 2055598"/>
                  <a:gd name="connsiteY1-158" fmla="*/ 0 h 1970438"/>
                  <a:gd name="connsiteX2-159" fmla="*/ 2055598 w 2055598"/>
                  <a:gd name="connsiteY2-160" fmla="*/ 1380686 h 1970438"/>
                  <a:gd name="connsiteX3-161" fmla="*/ 1233564 w 2055598"/>
                  <a:gd name="connsiteY3-162" fmla="*/ 1970438 h 1970438"/>
                  <a:gd name="connsiteX4-163" fmla="*/ 0 w 2055598"/>
                  <a:gd name="connsiteY4-164" fmla="*/ 645972 h 1970438"/>
                  <a:gd name="connsiteX0-165" fmla="*/ 0 w 2055598"/>
                  <a:gd name="connsiteY0-166" fmla="*/ 85077 h 1409543"/>
                  <a:gd name="connsiteX1-167" fmla="*/ 317482 w 2055598"/>
                  <a:gd name="connsiteY1-168" fmla="*/ 0 h 1409543"/>
                  <a:gd name="connsiteX2-169" fmla="*/ 2055598 w 2055598"/>
                  <a:gd name="connsiteY2-170" fmla="*/ 819791 h 1409543"/>
                  <a:gd name="connsiteX3-171" fmla="*/ 1233564 w 2055598"/>
                  <a:gd name="connsiteY3-172" fmla="*/ 1409543 h 1409543"/>
                  <a:gd name="connsiteX4-173" fmla="*/ 0 w 2055598"/>
                  <a:gd name="connsiteY4-174" fmla="*/ 85077 h 1409543"/>
                  <a:gd name="connsiteX0-175" fmla="*/ 1043009 w 3098607"/>
                  <a:gd name="connsiteY0-176" fmla="*/ 85077 h 853361"/>
                  <a:gd name="connsiteX1-177" fmla="*/ 1360491 w 3098607"/>
                  <a:gd name="connsiteY1-178" fmla="*/ 0 h 853361"/>
                  <a:gd name="connsiteX2-179" fmla="*/ 3098607 w 3098607"/>
                  <a:gd name="connsiteY2-180" fmla="*/ 819791 h 853361"/>
                  <a:gd name="connsiteX3-181" fmla="*/ 0 w 3098607"/>
                  <a:gd name="connsiteY3-182" fmla="*/ 853361 h 853361"/>
                  <a:gd name="connsiteX4-183" fmla="*/ 1043009 w 3098607"/>
                  <a:gd name="connsiteY4-184" fmla="*/ 85077 h 853361"/>
                  <a:gd name="connsiteX0-185" fmla="*/ 1043009 w 1360491"/>
                  <a:gd name="connsiteY0-186" fmla="*/ 85077 h 853361"/>
                  <a:gd name="connsiteX1-187" fmla="*/ 1360491 w 1360491"/>
                  <a:gd name="connsiteY1-188" fmla="*/ 0 h 853361"/>
                  <a:gd name="connsiteX2-189" fmla="*/ 737193 w 1360491"/>
                  <a:gd name="connsiteY2-190" fmla="*/ 744377 h 853361"/>
                  <a:gd name="connsiteX3-191" fmla="*/ 0 w 1360491"/>
                  <a:gd name="connsiteY3-192" fmla="*/ 853361 h 853361"/>
                  <a:gd name="connsiteX4-193" fmla="*/ 1043009 w 1360491"/>
                  <a:gd name="connsiteY4-194" fmla="*/ 85077 h 853361"/>
                  <a:gd name="connsiteX0-195" fmla="*/ 1043009 w 1379345"/>
                  <a:gd name="connsiteY0-196" fmla="*/ 85077 h 853361"/>
                  <a:gd name="connsiteX1-197" fmla="*/ 1379345 w 1379345"/>
                  <a:gd name="connsiteY1-198" fmla="*/ 0 h 853361"/>
                  <a:gd name="connsiteX2-199" fmla="*/ 737193 w 1379345"/>
                  <a:gd name="connsiteY2-200" fmla="*/ 744377 h 853361"/>
                  <a:gd name="connsiteX3-201" fmla="*/ 0 w 1379345"/>
                  <a:gd name="connsiteY3-202" fmla="*/ 853361 h 853361"/>
                  <a:gd name="connsiteX4-203" fmla="*/ 1043009 w 1379345"/>
                  <a:gd name="connsiteY4-204" fmla="*/ 85077 h 853361"/>
                  <a:gd name="connsiteX0-205" fmla="*/ 1043009 w 1379345"/>
                  <a:gd name="connsiteY0-206" fmla="*/ 85077 h 853361"/>
                  <a:gd name="connsiteX1-207" fmla="*/ 1379345 w 1379345"/>
                  <a:gd name="connsiteY1-208" fmla="*/ 0 h 853361"/>
                  <a:gd name="connsiteX2-209" fmla="*/ 737193 w 1379345"/>
                  <a:gd name="connsiteY2-210" fmla="*/ 744377 h 853361"/>
                  <a:gd name="connsiteX3-211" fmla="*/ 0 w 1379345"/>
                  <a:gd name="connsiteY3-212" fmla="*/ 853361 h 853361"/>
                  <a:gd name="connsiteX4-213" fmla="*/ 1043009 w 1379345"/>
                  <a:gd name="connsiteY4-214" fmla="*/ 85077 h 853361"/>
                  <a:gd name="connsiteX0-215" fmla="*/ 1035865 w 1372201"/>
                  <a:gd name="connsiteY0-216" fmla="*/ 85077 h 846217"/>
                  <a:gd name="connsiteX1-217" fmla="*/ 1372201 w 1372201"/>
                  <a:gd name="connsiteY1-218" fmla="*/ 0 h 846217"/>
                  <a:gd name="connsiteX2-219" fmla="*/ 730049 w 1372201"/>
                  <a:gd name="connsiteY2-220" fmla="*/ 744377 h 846217"/>
                  <a:gd name="connsiteX3-221" fmla="*/ 0 w 1372201"/>
                  <a:gd name="connsiteY3-222" fmla="*/ 846217 h 846217"/>
                  <a:gd name="connsiteX4-223" fmla="*/ 1035865 w 1372201"/>
                  <a:gd name="connsiteY4-224" fmla="*/ 85077 h 846217"/>
                  <a:gd name="connsiteX0-225" fmla="*/ 1026340 w 1362676"/>
                  <a:gd name="connsiteY0-226" fmla="*/ 85077 h 843835"/>
                  <a:gd name="connsiteX1-227" fmla="*/ 1362676 w 1362676"/>
                  <a:gd name="connsiteY1-228" fmla="*/ 0 h 843835"/>
                  <a:gd name="connsiteX2-229" fmla="*/ 720524 w 1362676"/>
                  <a:gd name="connsiteY2-230" fmla="*/ 744377 h 843835"/>
                  <a:gd name="connsiteX3-231" fmla="*/ 0 w 1362676"/>
                  <a:gd name="connsiteY3-232" fmla="*/ 843835 h 843835"/>
                  <a:gd name="connsiteX4-233" fmla="*/ 1026340 w 1362676"/>
                  <a:gd name="connsiteY4-234" fmla="*/ 85077 h 843835"/>
                  <a:gd name="connsiteX0-235" fmla="*/ 1028722 w 1365058"/>
                  <a:gd name="connsiteY0-236" fmla="*/ 85077 h 843835"/>
                  <a:gd name="connsiteX1-237" fmla="*/ 1365058 w 1365058"/>
                  <a:gd name="connsiteY1-238" fmla="*/ 0 h 843835"/>
                  <a:gd name="connsiteX2-239" fmla="*/ 722906 w 1365058"/>
                  <a:gd name="connsiteY2-240" fmla="*/ 744377 h 843835"/>
                  <a:gd name="connsiteX3-241" fmla="*/ 0 w 1365058"/>
                  <a:gd name="connsiteY3-242" fmla="*/ 843835 h 843835"/>
                  <a:gd name="connsiteX4-243" fmla="*/ 1028722 w 1365058"/>
                  <a:gd name="connsiteY4-244" fmla="*/ 85077 h 843835"/>
                  <a:gd name="connsiteX0-245" fmla="*/ 1028722 w 1362677"/>
                  <a:gd name="connsiteY0-246" fmla="*/ 80314 h 839072"/>
                  <a:gd name="connsiteX1-247" fmla="*/ 1362677 w 1362677"/>
                  <a:gd name="connsiteY1-248" fmla="*/ 0 h 839072"/>
                  <a:gd name="connsiteX2-249" fmla="*/ 722906 w 1362677"/>
                  <a:gd name="connsiteY2-250" fmla="*/ 739614 h 839072"/>
                  <a:gd name="connsiteX3-251" fmla="*/ 0 w 1362677"/>
                  <a:gd name="connsiteY3-252" fmla="*/ 839072 h 839072"/>
                  <a:gd name="connsiteX4-253" fmla="*/ 1028722 w 1362677"/>
                  <a:gd name="connsiteY4-254" fmla="*/ 80314 h 83907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362677" h="839072">
                    <a:moveTo>
                      <a:pt x="1028722" y="80314"/>
                    </a:moveTo>
                    <a:lnTo>
                      <a:pt x="1362677" y="0"/>
                    </a:lnTo>
                    <a:lnTo>
                      <a:pt x="722906" y="739614"/>
                    </a:lnTo>
                    <a:lnTo>
                      <a:pt x="0" y="839072"/>
                    </a:lnTo>
                    <a:lnTo>
                      <a:pt x="1028722" y="80314"/>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8" name="等腰三角形 8"/>
              <p:cNvSpPr/>
              <p:nvPr/>
            </p:nvSpPr>
            <p:spPr>
              <a:xfrm>
                <a:off x="3711646" y="1619128"/>
                <a:ext cx="1028390" cy="1680539"/>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0 w 1030790"/>
                  <a:gd name="connsiteY0-66" fmla="*/ 1680539 h 1680539"/>
                  <a:gd name="connsiteX1-67" fmla="*/ 892418 w 1030790"/>
                  <a:gd name="connsiteY1-68" fmla="*/ 0 h 1680539"/>
                  <a:gd name="connsiteX2-69" fmla="*/ 1030790 w 1030790"/>
                  <a:gd name="connsiteY2-70" fmla="*/ 919350 h 1680539"/>
                  <a:gd name="connsiteX3-71" fmla="*/ 0 w 1030790"/>
                  <a:gd name="connsiteY3-72" fmla="*/ 1680539 h 1680539"/>
                  <a:gd name="connsiteX0-73" fmla="*/ 0 w 1028390"/>
                  <a:gd name="connsiteY0-74" fmla="*/ 1680539 h 1680539"/>
                  <a:gd name="connsiteX1-75" fmla="*/ 892418 w 1028390"/>
                  <a:gd name="connsiteY1-76" fmla="*/ 0 h 1680539"/>
                  <a:gd name="connsiteX2-77" fmla="*/ 1028390 w 1028390"/>
                  <a:gd name="connsiteY2-78" fmla="*/ 928950 h 1680539"/>
                  <a:gd name="connsiteX3-79" fmla="*/ 0 w 1028390"/>
                  <a:gd name="connsiteY3-80" fmla="*/ 1680539 h 1680539"/>
                </a:gdLst>
                <a:ahLst/>
                <a:cxnLst>
                  <a:cxn ang="0">
                    <a:pos x="connsiteX0-1" y="connsiteY0-2"/>
                  </a:cxn>
                  <a:cxn ang="0">
                    <a:pos x="connsiteX1-3" y="connsiteY1-4"/>
                  </a:cxn>
                  <a:cxn ang="0">
                    <a:pos x="connsiteX2-5" y="connsiteY2-6"/>
                  </a:cxn>
                  <a:cxn ang="0">
                    <a:pos x="connsiteX3-7" y="connsiteY3-8"/>
                  </a:cxn>
                </a:cxnLst>
                <a:rect l="l" t="t" r="r" b="b"/>
                <a:pathLst>
                  <a:path w="1028390" h="1680539">
                    <a:moveTo>
                      <a:pt x="0" y="1680539"/>
                    </a:moveTo>
                    <a:lnTo>
                      <a:pt x="892418" y="0"/>
                    </a:lnTo>
                    <a:lnTo>
                      <a:pt x="1028390" y="928950"/>
                    </a:lnTo>
                    <a:lnTo>
                      <a:pt x="0" y="1680539"/>
                    </a:lnTo>
                    <a:close/>
                  </a:path>
                </a:pathLst>
              </a:custGeom>
              <a:gradFill>
                <a:gsLst>
                  <a:gs pos="0">
                    <a:schemeClr val="bg2"/>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9" name="等腰三角形 8"/>
              <p:cNvSpPr/>
              <p:nvPr/>
            </p:nvSpPr>
            <p:spPr>
              <a:xfrm>
                <a:off x="4601833" y="1619130"/>
                <a:ext cx="470539" cy="92886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347109 w 1387424"/>
                  <a:gd name="connsiteY0-66" fmla="*/ 1565086 h 1565086"/>
                  <a:gd name="connsiteX1-67" fmla="*/ 0 w 1387424"/>
                  <a:gd name="connsiteY1-68" fmla="*/ 0 h 1565086"/>
                  <a:gd name="connsiteX2-69" fmla="*/ 1387424 w 1387424"/>
                  <a:gd name="connsiteY2-70" fmla="*/ 801515 h 1565086"/>
                  <a:gd name="connsiteX3-71" fmla="*/ 347109 w 1387424"/>
                  <a:gd name="connsiteY3-72" fmla="*/ 1565086 h 1565086"/>
                  <a:gd name="connsiteX0-73" fmla="*/ 139719 w 1387424"/>
                  <a:gd name="connsiteY0-74" fmla="*/ 900496 h 900496"/>
                  <a:gd name="connsiteX1-75" fmla="*/ 0 w 1387424"/>
                  <a:gd name="connsiteY1-76" fmla="*/ 0 h 900496"/>
                  <a:gd name="connsiteX2-77" fmla="*/ 1387424 w 1387424"/>
                  <a:gd name="connsiteY2-78" fmla="*/ 801515 h 900496"/>
                  <a:gd name="connsiteX3-79" fmla="*/ 139719 w 1387424"/>
                  <a:gd name="connsiteY3-80" fmla="*/ 900496 h 900496"/>
                  <a:gd name="connsiteX0-81" fmla="*/ 139719 w 477737"/>
                  <a:gd name="connsiteY0-82" fmla="*/ 900496 h 900496"/>
                  <a:gd name="connsiteX1-83" fmla="*/ 0 w 477737"/>
                  <a:gd name="connsiteY1-84" fmla="*/ 0 h 900496"/>
                  <a:gd name="connsiteX2-85" fmla="*/ 477737 w 477737"/>
                  <a:gd name="connsiteY2-86" fmla="*/ 843936 h 900496"/>
                  <a:gd name="connsiteX3-87" fmla="*/ 139719 w 477737"/>
                  <a:gd name="connsiteY3-88" fmla="*/ 900496 h 900496"/>
                  <a:gd name="connsiteX0-89" fmla="*/ 139719 w 477737"/>
                  <a:gd name="connsiteY0-90" fmla="*/ 924063 h 924063"/>
                  <a:gd name="connsiteX1-91" fmla="*/ 0 w 477737"/>
                  <a:gd name="connsiteY1-92" fmla="*/ 0 h 924063"/>
                  <a:gd name="connsiteX2-93" fmla="*/ 477737 w 477737"/>
                  <a:gd name="connsiteY2-94" fmla="*/ 843936 h 924063"/>
                  <a:gd name="connsiteX3-95" fmla="*/ 139719 w 477737"/>
                  <a:gd name="connsiteY3-96" fmla="*/ 924063 h 924063"/>
                  <a:gd name="connsiteX0-97" fmla="*/ 139719 w 477737"/>
                  <a:gd name="connsiteY0-98" fmla="*/ 928862 h 928862"/>
                  <a:gd name="connsiteX1-99" fmla="*/ 0 w 477737"/>
                  <a:gd name="connsiteY1-100" fmla="*/ 0 h 928862"/>
                  <a:gd name="connsiteX2-101" fmla="*/ 477737 w 477737"/>
                  <a:gd name="connsiteY2-102" fmla="*/ 843936 h 928862"/>
                  <a:gd name="connsiteX3-103" fmla="*/ 139719 w 477737"/>
                  <a:gd name="connsiteY3-104" fmla="*/ 928862 h 928862"/>
                  <a:gd name="connsiteX0-105" fmla="*/ 132520 w 470538"/>
                  <a:gd name="connsiteY0-106" fmla="*/ 928862 h 928862"/>
                  <a:gd name="connsiteX1-107" fmla="*/ 0 w 470538"/>
                  <a:gd name="connsiteY1-108" fmla="*/ 0 h 928862"/>
                  <a:gd name="connsiteX2-109" fmla="*/ 470538 w 470538"/>
                  <a:gd name="connsiteY2-110" fmla="*/ 843936 h 928862"/>
                  <a:gd name="connsiteX3-111" fmla="*/ 132520 w 470538"/>
                  <a:gd name="connsiteY3-112" fmla="*/ 928862 h 928862"/>
                </a:gdLst>
                <a:ahLst/>
                <a:cxnLst>
                  <a:cxn ang="0">
                    <a:pos x="connsiteX0-1" y="connsiteY0-2"/>
                  </a:cxn>
                  <a:cxn ang="0">
                    <a:pos x="connsiteX1-3" y="connsiteY1-4"/>
                  </a:cxn>
                  <a:cxn ang="0">
                    <a:pos x="connsiteX2-5" y="connsiteY2-6"/>
                  </a:cxn>
                  <a:cxn ang="0">
                    <a:pos x="connsiteX3-7" y="connsiteY3-8"/>
                  </a:cxn>
                </a:cxnLst>
                <a:rect l="l" t="t" r="r" b="b"/>
                <a:pathLst>
                  <a:path w="470538" h="928862">
                    <a:moveTo>
                      <a:pt x="132520" y="928862"/>
                    </a:moveTo>
                    <a:lnTo>
                      <a:pt x="0" y="0"/>
                    </a:lnTo>
                    <a:lnTo>
                      <a:pt x="470538" y="843936"/>
                    </a:lnTo>
                    <a:lnTo>
                      <a:pt x="132520" y="928862"/>
                    </a:lnTo>
                    <a:close/>
                  </a:path>
                </a:pathLst>
              </a:custGeom>
              <a:gradFill>
                <a:gsLst>
                  <a:gs pos="24000">
                    <a:schemeClr val="bg2">
                      <a:lumMod val="64000"/>
                      <a:lumOff val="36000"/>
                    </a:schemeClr>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0" name="等腰三角形 8"/>
              <p:cNvSpPr/>
              <p:nvPr/>
            </p:nvSpPr>
            <p:spPr>
              <a:xfrm>
                <a:off x="3715061" y="1619128"/>
                <a:ext cx="894532" cy="1680539"/>
              </a:xfrm>
              <a:custGeom>
                <a:avLst/>
                <a:gdLst/>
                <a:ahLst/>
                <a:cxnLst/>
                <a:rect l="l" t="t" r="r" b="b"/>
                <a:pathLst>
                  <a:path w="894532" h="1680539">
                    <a:moveTo>
                      <a:pt x="892418" y="0"/>
                    </a:moveTo>
                    <a:lnTo>
                      <a:pt x="894532" y="14045"/>
                    </a:lnTo>
                    <a:cubicBezTo>
                      <a:pt x="683384" y="377592"/>
                      <a:pt x="562167" y="806849"/>
                      <a:pt x="560747" y="1266455"/>
                    </a:cubicBezTo>
                    <a:lnTo>
                      <a:pt x="0" y="1680539"/>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1" name="组合 10"/>
            <p:cNvGrpSpPr/>
            <p:nvPr/>
          </p:nvGrpSpPr>
          <p:grpSpPr>
            <a:xfrm>
              <a:off x="5723" y="3694"/>
              <a:ext cx="4093" cy="3640"/>
              <a:chOff x="3677245" y="2531438"/>
              <a:chExt cx="2223935" cy="1977582"/>
            </a:xfrm>
          </p:grpSpPr>
          <p:sp>
            <p:nvSpPr>
              <p:cNvPr id="12" name="等腰三角形 8"/>
              <p:cNvSpPr/>
              <p:nvPr/>
            </p:nvSpPr>
            <p:spPr>
              <a:xfrm>
                <a:off x="3677245" y="2595039"/>
                <a:ext cx="1403247" cy="1909213"/>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408010"/>
                  <a:gd name="connsiteY0-114" fmla="*/ 773234 h 1916357"/>
                  <a:gd name="connsiteX1-115" fmla="*/ 1081053 w 1408010"/>
                  <a:gd name="connsiteY1-116" fmla="*/ 0 h 1916357"/>
                  <a:gd name="connsiteX2-117" fmla="*/ 1408010 w 1408010"/>
                  <a:gd name="connsiteY2-118" fmla="*/ 1916357 h 1916357"/>
                  <a:gd name="connsiteX3-119" fmla="*/ 0 w 1408010"/>
                  <a:gd name="connsiteY3-120" fmla="*/ 773234 h 1916357"/>
                  <a:gd name="connsiteX0-121" fmla="*/ 0 w 1403247"/>
                  <a:gd name="connsiteY0-122" fmla="*/ 773234 h 1909213"/>
                  <a:gd name="connsiteX1-123" fmla="*/ 1081053 w 1403247"/>
                  <a:gd name="connsiteY1-124" fmla="*/ 0 h 1909213"/>
                  <a:gd name="connsiteX2-125" fmla="*/ 1403247 w 1403247"/>
                  <a:gd name="connsiteY2-126" fmla="*/ 1909213 h 1909213"/>
                  <a:gd name="connsiteX3-127" fmla="*/ 0 w 1403247"/>
                  <a:gd name="connsiteY3-128" fmla="*/ 773234 h 1909213"/>
                </a:gdLst>
                <a:ahLst/>
                <a:cxnLst>
                  <a:cxn ang="0">
                    <a:pos x="connsiteX0-1" y="connsiteY0-2"/>
                  </a:cxn>
                  <a:cxn ang="0">
                    <a:pos x="connsiteX1-3" y="connsiteY1-4"/>
                  </a:cxn>
                  <a:cxn ang="0">
                    <a:pos x="connsiteX2-5" y="connsiteY2-6"/>
                  </a:cxn>
                  <a:cxn ang="0">
                    <a:pos x="connsiteX3-7" y="connsiteY3-8"/>
                  </a:cxn>
                </a:cxnLst>
                <a:rect l="l" t="t" r="r" b="b"/>
                <a:pathLst>
                  <a:path w="1403247" h="1909213">
                    <a:moveTo>
                      <a:pt x="0" y="773234"/>
                    </a:moveTo>
                    <a:lnTo>
                      <a:pt x="1081053" y="0"/>
                    </a:lnTo>
                    <a:lnTo>
                      <a:pt x="1403247" y="1909213"/>
                    </a:lnTo>
                    <a:lnTo>
                      <a:pt x="0" y="773234"/>
                    </a:lnTo>
                    <a:close/>
                  </a:path>
                </a:pathLst>
              </a:custGeom>
              <a:gradFill>
                <a:gsLst>
                  <a:gs pos="28000">
                    <a:schemeClr val="accent2"/>
                  </a:gs>
                  <a:gs pos="87000">
                    <a:schemeClr val="accent1"/>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6" name="等腰三角形 8"/>
              <p:cNvSpPr/>
              <p:nvPr/>
            </p:nvSpPr>
            <p:spPr>
              <a:xfrm>
                <a:off x="4755220" y="2531438"/>
                <a:ext cx="1145960" cy="197758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1145960"/>
                  <a:gd name="connsiteY0-156" fmla="*/ 66273 h 1970438"/>
                  <a:gd name="connsiteX1-157" fmla="*/ 359951 w 1145960"/>
                  <a:gd name="connsiteY1-158" fmla="*/ 0 h 1970438"/>
                  <a:gd name="connsiteX2-159" fmla="*/ 1145960 w 1145960"/>
                  <a:gd name="connsiteY2-160" fmla="*/ 1380686 h 1970438"/>
                  <a:gd name="connsiteX3-161" fmla="*/ 323926 w 1145960"/>
                  <a:gd name="connsiteY3-162" fmla="*/ 1970438 h 1970438"/>
                  <a:gd name="connsiteX4-163" fmla="*/ 0 w 1145960"/>
                  <a:gd name="connsiteY4-164" fmla="*/ 66273 h 1970438"/>
                  <a:gd name="connsiteX0-165" fmla="*/ 0 w 1145960"/>
                  <a:gd name="connsiteY0-166" fmla="*/ 66273 h 1977582"/>
                  <a:gd name="connsiteX1-167" fmla="*/ 359951 w 1145960"/>
                  <a:gd name="connsiteY1-168" fmla="*/ 0 h 1977582"/>
                  <a:gd name="connsiteX2-169" fmla="*/ 1145960 w 1145960"/>
                  <a:gd name="connsiteY2-170" fmla="*/ 1380686 h 1977582"/>
                  <a:gd name="connsiteX3-171" fmla="*/ 319163 w 1145960"/>
                  <a:gd name="connsiteY3-172" fmla="*/ 1977582 h 1977582"/>
                  <a:gd name="connsiteX4-173" fmla="*/ 0 w 1145960"/>
                  <a:gd name="connsiteY4-174" fmla="*/ 66273 h 197758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145960" h="1977582">
                    <a:moveTo>
                      <a:pt x="0" y="66273"/>
                    </a:moveTo>
                    <a:lnTo>
                      <a:pt x="359951" y="0"/>
                    </a:lnTo>
                    <a:lnTo>
                      <a:pt x="1145960" y="1380686"/>
                    </a:lnTo>
                    <a:lnTo>
                      <a:pt x="319163" y="1977582"/>
                    </a:lnTo>
                    <a:lnTo>
                      <a:pt x="0" y="66273"/>
                    </a:lnTo>
                    <a:close/>
                  </a:path>
                </a:pathLst>
              </a:custGeom>
              <a:gradFill>
                <a:gsLst>
                  <a:gs pos="24000">
                    <a:schemeClr val="accent2">
                      <a:lumMod val="79000"/>
                      <a:lumOff val="21000"/>
                    </a:schemeClr>
                  </a:gs>
                  <a:gs pos="100000">
                    <a:schemeClr val="accent1"/>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7" name="等腰三角形 8"/>
              <p:cNvSpPr/>
              <p:nvPr/>
            </p:nvSpPr>
            <p:spPr>
              <a:xfrm>
                <a:off x="3677245" y="2944048"/>
                <a:ext cx="871650" cy="1131333"/>
              </a:xfrm>
              <a:custGeom>
                <a:avLst/>
                <a:gdLst/>
                <a:ahLst/>
                <a:cxnLst/>
                <a:rect l="l" t="t" r="r" b="b"/>
                <a:pathLst>
                  <a:path w="871650" h="1131333">
                    <a:moveTo>
                      <a:pt x="595170" y="0"/>
                    </a:moveTo>
                    <a:cubicBezTo>
                      <a:pt x="598850" y="410002"/>
                      <a:pt x="698783" y="795320"/>
                      <a:pt x="871650" y="1131333"/>
                    </a:cubicBezTo>
                    <a:lnTo>
                      <a:pt x="0" y="425701"/>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54" name="文本框 71"/>
          <p:cNvSpPr txBox="1"/>
          <p:nvPr/>
        </p:nvSpPr>
        <p:spPr>
          <a:xfrm>
            <a:off x="82042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测试覆盖标准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23555" name="文本框 1"/>
          <p:cNvSpPr txBox="1"/>
          <p:nvPr/>
        </p:nvSpPr>
        <p:spPr>
          <a:xfrm>
            <a:off x="906780" y="843280"/>
            <a:ext cx="8186420" cy="3784600"/>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测试需求</a:t>
            </a:r>
            <a:r>
              <a:rPr lang="zh-CN" altLang="en-US" sz="2400">
                <a:latin typeface="微软雅黑" panose="020B0503020204020204" pitchFamily="34" charset="-122"/>
                <a:ea typeface="微软雅黑" panose="020B0503020204020204" pitchFamily="34" charset="-122"/>
              </a:rPr>
              <a:t>：测试需求是软件制品的一个特定元素，测试用例必须满足或覆盖这个特定元素。</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覆盖标准</a:t>
            </a:r>
            <a:r>
              <a:rPr lang="zh-CN" altLang="en-US" sz="2400">
                <a:latin typeface="微软雅黑" panose="020B0503020204020204" pitchFamily="34" charset="-122"/>
                <a:ea typeface="微软雅黑" panose="020B0503020204020204" pitchFamily="34" charset="-122"/>
              </a:rPr>
              <a:t>：一个覆盖标准是一条规则，或者是将测试需求施加在一个测试集上的一组规则。</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测试覆盖</a:t>
            </a:r>
            <a:r>
              <a:rPr lang="zh-CN" altLang="en-US" sz="2400">
                <a:latin typeface="微软雅黑" panose="020B0503020204020204" pitchFamily="34" charset="-122"/>
                <a:ea typeface="微软雅黑" panose="020B0503020204020204" pitchFamily="34" charset="-122"/>
              </a:rPr>
              <a:t>：给定一个覆盖标准 C 和相关的测试需求集合 TR，欲使一个测试集合 T 满足C，当且仅当对于测试需求集合 TR 中的每一条测试需求tr，在T 中至少存在一个测试 t 可以满足 tr。</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覆盖程度</a:t>
            </a:r>
            <a:r>
              <a:rPr lang="zh-CN" altLang="en-US" sz="2400">
                <a:latin typeface="微软雅黑" panose="020B0503020204020204" pitchFamily="34" charset="-122"/>
                <a:ea typeface="微软雅黑" panose="020B0503020204020204" pitchFamily="34" charset="-122"/>
              </a:rPr>
              <a:t>：给定一个测试需求集合 TR 和一个测试集合 T，覆盖程度就是 T满足的测试需求数占 TR 总数的比例。</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779654" cy="1938992"/>
          </a:xfrm>
          <a:prstGeom prst="rect">
            <a:avLst/>
          </a:prstGeom>
          <a:noFill/>
        </p:spPr>
        <p:txBody>
          <a:bodyPr wrap="none" rtlCol="0">
            <a:spAutoFit/>
          </a:bodyPr>
          <a:lstStyle/>
          <a:p>
            <a:r>
              <a:rPr lang="en-US" altLang="zh-CN" sz="12000" dirty="0" smtClean="0">
                <a:solidFill>
                  <a:schemeClr val="accent5"/>
                </a:solidFill>
                <a:latin typeface="Impact" panose="020B0806030902050204" pitchFamily="34" charset="0"/>
              </a:rPr>
              <a:t>04</a:t>
            </a:r>
            <a:endParaRPr lang="zh-CN" altLang="en-US" sz="12000" dirty="0">
              <a:solidFill>
                <a:schemeClr val="accent5"/>
              </a:solidFill>
              <a:latin typeface="Impact" panose="020B0806030902050204" pitchFamily="34" charset="0"/>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功能测试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ltLang="en-US"/>
              <a:t>问题</a:t>
            </a:r>
            <a:r>
              <a:rPr lang="en-US" altLang="zh-CN"/>
              <a:t>1</a:t>
            </a:r>
            <a:endParaRPr lang="en-US" altLang="zh-CN"/>
          </a:p>
        </p:txBody>
      </p:sp>
      <p:sp>
        <p:nvSpPr>
          <p:cNvPr id="3" name="内容占位符 2"/>
          <p:cNvSpPr>
            <a:spLocks noGrp="1"/>
          </p:cNvSpPr>
          <p:nvPr>
            <p:ph idx="1"/>
          </p:nvPr>
        </p:nvSpPr>
        <p:spPr>
          <a:xfrm>
            <a:off x="457200" y="751840"/>
            <a:ext cx="8229600" cy="1228725"/>
          </a:xfrm>
        </p:spPr>
        <p:txBody>
          <a:bodyPr>
            <a:normAutofit/>
          </a:bodyPr>
          <a:p>
            <a:r>
              <a:rPr lang="en-US" altLang="zh-CN" sz="2400"/>
              <a:t>Q</a:t>
            </a:r>
            <a:r>
              <a:rPr lang="zh-CN" altLang="en-US" sz="2400"/>
              <a:t>：集成测试中，渐增式测试和非渐增式测试两种方法哪一种更好？</a:t>
            </a:r>
            <a:endParaRPr lang="zh-CN" altLang="en-US" sz="2400"/>
          </a:p>
          <a:p>
            <a:endParaRPr lang="zh-CN" altLang="en-US" sz="2400"/>
          </a:p>
        </p:txBody>
      </p:sp>
      <p:sp>
        <p:nvSpPr>
          <p:cNvPr id="5" name="文本框 4"/>
          <p:cNvSpPr txBox="1"/>
          <p:nvPr/>
        </p:nvSpPr>
        <p:spPr>
          <a:xfrm>
            <a:off x="839470" y="1891030"/>
            <a:ext cx="5822950" cy="1568450"/>
          </a:xfrm>
          <a:prstGeom prst="rect">
            <a:avLst/>
          </a:prstGeom>
          <a:noFill/>
        </p:spPr>
        <p:txBody>
          <a:bodyPr wrap="square" rtlCol="0" anchor="t">
            <a:spAutoFit/>
          </a:bodyPr>
          <a:p>
            <a:r>
              <a:rPr lang="en-US" altLang="zh-CN" sz="2400"/>
              <a:t>A</a:t>
            </a:r>
            <a:r>
              <a:rPr lang="zh-CN" altLang="en-US" sz="2400"/>
              <a:t>：渐增式测试更好，它把程序划分为小段来构造和测试，在这个过程中比较容易定位和改正错误；对接口可以进行更彻底的测试；可以使用系统化的测试方法。</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ltLang="en-US"/>
              <a:t>问题</a:t>
            </a:r>
            <a:r>
              <a:rPr lang="en-US" altLang="zh-CN"/>
              <a:t>2</a:t>
            </a:r>
            <a:endParaRPr lang="en-US" altLang="zh-CN"/>
          </a:p>
        </p:txBody>
      </p:sp>
      <p:sp>
        <p:nvSpPr>
          <p:cNvPr id="3" name="内容占位符 2"/>
          <p:cNvSpPr>
            <a:spLocks noGrp="1"/>
          </p:cNvSpPr>
          <p:nvPr>
            <p:ph idx="1"/>
          </p:nvPr>
        </p:nvSpPr>
        <p:spPr>
          <a:xfrm>
            <a:off x="457200" y="751840"/>
            <a:ext cx="8229600" cy="1228725"/>
          </a:xfrm>
        </p:spPr>
        <p:txBody>
          <a:bodyPr>
            <a:normAutofit/>
          </a:bodyPr>
          <a:p>
            <a:r>
              <a:rPr lang="en-US" altLang="zh-CN" sz="2400"/>
              <a:t>Q</a:t>
            </a:r>
            <a:r>
              <a:rPr lang="zh-CN" altLang="en-US" sz="2400"/>
              <a:t>：黑盒测试和白盒测试可以只进行一个吗？</a:t>
            </a:r>
            <a:endParaRPr lang="zh-CN" altLang="en-US" sz="2400"/>
          </a:p>
          <a:p>
            <a:endParaRPr lang="zh-CN" altLang="en-US" sz="2400"/>
          </a:p>
        </p:txBody>
      </p:sp>
      <p:sp>
        <p:nvSpPr>
          <p:cNvPr id="5" name="文本框 4"/>
          <p:cNvSpPr txBox="1"/>
          <p:nvPr/>
        </p:nvSpPr>
        <p:spPr>
          <a:xfrm>
            <a:off x="839470" y="1898650"/>
            <a:ext cx="5822950" cy="460375"/>
          </a:xfrm>
          <a:prstGeom prst="rect">
            <a:avLst/>
          </a:prstGeom>
          <a:noFill/>
        </p:spPr>
        <p:txBody>
          <a:bodyPr wrap="square" rtlCol="0" anchor="t">
            <a:spAutoFit/>
          </a:bodyPr>
          <a:p>
            <a:r>
              <a:rPr lang="en-US" altLang="zh-CN" sz="2400"/>
              <a:t>A</a:t>
            </a:r>
            <a:r>
              <a:rPr lang="zh-CN" altLang="en-US" sz="2400"/>
              <a:t>：可以。双方是互补的测试方法。</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ltLang="en-US"/>
              <a:t>问题</a:t>
            </a:r>
            <a:r>
              <a:rPr lang="en-US" altLang="zh-CN"/>
              <a:t>3</a:t>
            </a:r>
            <a:endParaRPr lang="en-US" altLang="zh-CN"/>
          </a:p>
        </p:txBody>
      </p:sp>
      <p:sp>
        <p:nvSpPr>
          <p:cNvPr id="3" name="内容占位符 2"/>
          <p:cNvSpPr>
            <a:spLocks noGrp="1"/>
          </p:cNvSpPr>
          <p:nvPr>
            <p:ph idx="1"/>
          </p:nvPr>
        </p:nvSpPr>
        <p:spPr>
          <a:xfrm>
            <a:off x="457200" y="751840"/>
            <a:ext cx="8229600" cy="1228725"/>
          </a:xfrm>
        </p:spPr>
        <p:txBody>
          <a:bodyPr>
            <a:normAutofit/>
          </a:bodyPr>
          <a:p>
            <a:r>
              <a:rPr lang="en-US" altLang="zh-CN" sz="2400"/>
              <a:t>Q</a:t>
            </a:r>
            <a:r>
              <a:rPr lang="zh-CN" altLang="en-US" sz="2400"/>
              <a:t>：黑盒测试和白盒测试分别试用于测试的什么阶段？</a:t>
            </a:r>
            <a:endParaRPr lang="zh-CN" altLang="en-US" sz="2400"/>
          </a:p>
          <a:p>
            <a:endParaRPr lang="zh-CN" altLang="en-US" sz="2400"/>
          </a:p>
        </p:txBody>
      </p:sp>
      <p:sp>
        <p:nvSpPr>
          <p:cNvPr id="5" name="文本框 4"/>
          <p:cNvSpPr txBox="1"/>
          <p:nvPr/>
        </p:nvSpPr>
        <p:spPr>
          <a:xfrm>
            <a:off x="839470" y="1891030"/>
            <a:ext cx="5822950" cy="829945"/>
          </a:xfrm>
          <a:prstGeom prst="rect">
            <a:avLst/>
          </a:prstGeom>
          <a:noFill/>
        </p:spPr>
        <p:txBody>
          <a:bodyPr wrap="square" rtlCol="0" anchor="t">
            <a:spAutoFit/>
          </a:bodyPr>
          <a:p>
            <a:r>
              <a:rPr lang="en-US" altLang="zh-CN" sz="2400"/>
              <a:t>A</a:t>
            </a:r>
            <a:r>
              <a:rPr lang="zh-CN" altLang="en-US" sz="2400"/>
              <a:t>：白盒测试在测试过程的早期阶段进行，黑盒测试在测试过程的后期阶段进行。</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t>本周组员评分</a:t>
            </a:r>
            <a:endParaRPr lang="zh-CN"/>
          </a:p>
        </p:txBody>
      </p:sp>
      <p:graphicFrame>
        <p:nvGraphicFramePr>
          <p:cNvPr id="6" name="内容占位符 5"/>
          <p:cNvGraphicFramePr/>
          <p:nvPr>
            <p:ph idx="1"/>
          </p:nvPr>
        </p:nvGraphicFramePr>
        <p:xfrm>
          <a:off x="396240" y="652780"/>
          <a:ext cx="8229600" cy="4389120"/>
        </p:xfrm>
        <a:graphic>
          <a:graphicData uri="http://schemas.openxmlformats.org/drawingml/2006/table">
            <a:tbl>
              <a:tblPr firstRow="1" bandRow="1">
                <a:tableStyleId>{5C22544A-7EE6-4342-B048-85BDC9FD1C3A}</a:tableStyleId>
              </a:tblPr>
              <a:tblGrid>
                <a:gridCol w="4114800"/>
                <a:gridCol w="4114800"/>
              </a:tblGrid>
              <a:tr h="457200">
                <a:tc>
                  <a:txBody>
                    <a:bodyPr/>
                    <a:p>
                      <a:pPr>
                        <a:buNone/>
                      </a:pPr>
                      <a:r>
                        <a:rPr lang="zh-CN" altLang="en-US" sz="2400"/>
                        <a:t>组员</a:t>
                      </a:r>
                      <a:endParaRPr lang="zh-CN" altLang="en-US" sz="2400"/>
                    </a:p>
                  </a:txBody>
                  <a:tcPr/>
                </a:tc>
                <a:tc>
                  <a:txBody>
                    <a:bodyPr/>
                    <a:p>
                      <a:pPr>
                        <a:buNone/>
                      </a:pPr>
                      <a:r>
                        <a:rPr lang="zh-CN" altLang="en-US" sz="2400"/>
                        <a:t>评价</a:t>
                      </a:r>
                      <a:endParaRPr lang="zh-CN" altLang="en-US" sz="2400"/>
                    </a:p>
                  </a:txBody>
                  <a:tcPr/>
                </a:tc>
              </a:tr>
              <a:tr h="1920240">
                <a:tc>
                  <a:txBody>
                    <a:bodyPr/>
                    <a:p>
                      <a:pPr>
                        <a:buNone/>
                      </a:pPr>
                      <a:r>
                        <a:rPr lang="zh-CN" altLang="en-US" sz="2400"/>
                        <a:t>许佳俊（组长）</a:t>
                      </a:r>
                      <a:endParaRPr lang="zh-CN" altLang="en-US" sz="2400"/>
                    </a:p>
                  </a:txBody>
                  <a:tcPr/>
                </a:tc>
                <a:tc>
                  <a:txBody>
                    <a:bodyPr/>
                    <a:p>
                      <a:pPr>
                        <a:buNone/>
                      </a:pPr>
                      <a:r>
                        <a:rPr lang="zh-CN" altLang="en-US" sz="2400"/>
                        <a:t>对项目进行进一步的修改。测试</a:t>
                      </a:r>
                      <a:r>
                        <a:rPr lang="en-US" altLang="zh-CN" sz="2400"/>
                        <a:t>ppt</a:t>
                      </a:r>
                      <a:r>
                        <a:rPr lang="zh-CN" altLang="en-US" sz="2400"/>
                        <a:t>基于项目的部分完成。（</a:t>
                      </a:r>
                      <a:r>
                        <a:rPr lang="en-US" altLang="zh-CN" sz="2400"/>
                        <a:t>8</a:t>
                      </a:r>
                      <a:r>
                        <a:rPr lang="zh-CN" altLang="en-US" sz="2400"/>
                        <a:t>分）</a:t>
                      </a:r>
                      <a:endParaRPr lang="en-US" altLang="zh-CN" sz="2400"/>
                    </a:p>
                  </a:txBody>
                  <a:tcPr/>
                </a:tc>
              </a:tr>
              <a:tr h="1188720">
                <a:tc>
                  <a:txBody>
                    <a:bodyPr/>
                    <a:p>
                      <a:pPr>
                        <a:buNone/>
                      </a:pPr>
                      <a:r>
                        <a:rPr lang="zh-CN" altLang="en-US" sz="2400"/>
                        <a:t>徐柯杰</a:t>
                      </a:r>
                      <a:endParaRPr lang="zh-CN" altLang="en-US" sz="2400"/>
                    </a:p>
                  </a:txBody>
                  <a:tcPr/>
                </a:tc>
                <a:tc>
                  <a:txBody>
                    <a:bodyPr/>
                    <a:p>
                      <a:pPr>
                        <a:buNone/>
                      </a:pPr>
                      <a:r>
                        <a:rPr lang="zh-CN" sz="2400"/>
                        <a:t>测试翻转</a:t>
                      </a:r>
                      <a:r>
                        <a:rPr lang="en-US" altLang="zh-CN" sz="2400"/>
                        <a:t>ppt</a:t>
                      </a:r>
                      <a:r>
                        <a:rPr lang="zh-CN" altLang="en-US" sz="2400"/>
                        <a:t>完成基本内容（</a:t>
                      </a:r>
                      <a:r>
                        <a:rPr lang="en-US" altLang="zh-CN" sz="2400"/>
                        <a:t>7</a:t>
                      </a:r>
                      <a:r>
                        <a:rPr lang="zh-CN" altLang="en-US" sz="2400"/>
                        <a:t>分）</a:t>
                      </a:r>
                      <a:endParaRPr lang="zh-CN" altLang="en-US" sz="2400"/>
                    </a:p>
                  </a:txBody>
                  <a:tcPr/>
                </a:tc>
              </a:tr>
              <a:tr h="822960">
                <a:tc>
                  <a:txBody>
                    <a:bodyPr/>
                    <a:p>
                      <a:pPr>
                        <a:buNone/>
                      </a:pPr>
                      <a:r>
                        <a:rPr lang="zh-CN" altLang="en-US" sz="2400"/>
                        <a:t>何宇晨</a:t>
                      </a:r>
                      <a:endParaRPr lang="zh-CN" altLang="en-US" sz="2400"/>
                    </a:p>
                  </a:txBody>
                  <a:tcPr/>
                </a:tc>
                <a:tc>
                  <a:txBody>
                    <a:bodyPr/>
                    <a:p>
                      <a:pPr>
                        <a:buNone/>
                      </a:pPr>
                      <a:r>
                        <a:rPr lang="zh-CN" altLang="en-US" sz="2400"/>
                        <a:t>项目图片更新。</a:t>
                      </a:r>
                      <a:r>
                        <a:rPr lang="en-US" altLang="zh-CN" sz="2400"/>
                        <a:t>ppt</a:t>
                      </a:r>
                      <a:r>
                        <a:rPr lang="zh-CN" altLang="en-US" sz="2400"/>
                        <a:t>模板。（</a:t>
                      </a:r>
                      <a:r>
                        <a:rPr lang="en-US" altLang="zh-CN" sz="2400"/>
                        <a:t>6</a:t>
                      </a:r>
                      <a:r>
                        <a:rPr lang="zh-CN" altLang="en-US" sz="2400"/>
                        <a:t>分）</a:t>
                      </a:r>
                      <a:endParaRPr lang="zh-CN" altLang="en-US" sz="24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763688" y="2734880"/>
            <a:ext cx="6912768" cy="412934"/>
          </a:xfrm>
          <a:prstGeom prst="rect">
            <a:avLst/>
          </a:prstGeom>
          <a:noFill/>
          <a:effectLst/>
        </p:spPr>
        <p:txBody>
          <a:bodyPr wrap="square">
            <a:spAutoFit/>
          </a:bodyPr>
          <a:lstStyle/>
          <a:p>
            <a:pPr algn="r" fontAlgn="auto">
              <a:lnSpc>
                <a:spcPts val="2500"/>
              </a:lnSpc>
              <a:spcBef>
                <a:spcPts val="0"/>
              </a:spcBef>
              <a:spcAft>
                <a:spcPts val="0"/>
              </a:spcAft>
              <a:defRPr/>
            </a:pPr>
            <a:r>
              <a:rPr lang="en-US" altLang="zh-CN" sz="4000" dirty="0">
                <a:ln w="6350">
                  <a:noFill/>
                </a:ln>
                <a:solidFill>
                  <a:schemeClr val="tx1">
                    <a:lumMod val="65000"/>
                    <a:lumOff val="35000"/>
                  </a:schemeClr>
                </a:solidFill>
                <a:latin typeface="Impact" panose="020B0806030902050204" pitchFamily="34" charset="0"/>
                <a:ea typeface="微软雅黑" panose="020B0503020204020204" pitchFamily="34" charset="-122"/>
              </a:rPr>
              <a:t>Thank YOU  FOR  LISTENING</a:t>
            </a:r>
            <a:endParaRPr lang="en-US" altLang="zh-CN" sz="4000"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grpSp>
        <p:nvGrpSpPr>
          <p:cNvPr id="2" name="组合 1"/>
          <p:cNvGrpSpPr/>
          <p:nvPr/>
        </p:nvGrpSpPr>
        <p:grpSpPr>
          <a:xfrm>
            <a:off x="640080" y="3559175"/>
            <a:ext cx="7966075" cy="643255"/>
            <a:chOff x="996" y="5305"/>
            <a:chExt cx="12545" cy="1013"/>
          </a:xfrm>
        </p:grpSpPr>
        <p:sp>
          <p:nvSpPr>
            <p:cNvPr id="19" name="Freeform 11"/>
            <p:cNvSpPr/>
            <p:nvPr/>
          </p:nvSpPr>
          <p:spPr bwMode="auto">
            <a:xfrm>
              <a:off x="10247" y="6318"/>
              <a:ext cx="2746" cy="0"/>
            </a:xfrm>
            <a:custGeom>
              <a:avLst/>
              <a:gdLst>
                <a:gd name="T0" fmla="*/ 1984 w 1984"/>
                <a:gd name="T1" fmla="*/ 0 w 1984"/>
                <a:gd name="T2" fmla="*/ 1984 w 1984"/>
              </a:gdLst>
              <a:ahLst/>
              <a:cxnLst>
                <a:cxn ang="0">
                  <a:pos x="T0" y="0"/>
                </a:cxn>
                <a:cxn ang="0">
                  <a:pos x="T1" y="0"/>
                </a:cxn>
                <a:cxn ang="0">
                  <a:pos x="T2" y="0"/>
                </a:cxn>
              </a:cxnLst>
              <a:rect l="0" t="0" r="r" b="b"/>
              <a:pathLst>
                <a:path w="1984">
                  <a:moveTo>
                    <a:pt x="1984" y="0"/>
                  </a:moveTo>
                  <a:lnTo>
                    <a:pt x="0" y="0"/>
                  </a:lnTo>
                  <a:lnTo>
                    <a:pt x="1984"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Line 12"/>
            <p:cNvSpPr>
              <a:spLocks noChangeShapeType="1"/>
            </p:cNvSpPr>
            <p:nvPr/>
          </p:nvSpPr>
          <p:spPr bwMode="auto">
            <a:xfrm flipH="1">
              <a:off x="10247" y="6318"/>
              <a:ext cx="2746" cy="0"/>
            </a:xfrm>
            <a:prstGeom prst="lin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25" name="组合 24"/>
            <p:cNvGrpSpPr/>
            <p:nvPr/>
          </p:nvGrpSpPr>
          <p:grpSpPr>
            <a:xfrm>
              <a:off x="10355" y="5305"/>
              <a:ext cx="3187" cy="1013"/>
              <a:chOff x="6575446" y="3440667"/>
              <a:chExt cx="2023780" cy="643251"/>
            </a:xfrm>
          </p:grpSpPr>
          <p:sp>
            <p:nvSpPr>
              <p:cNvPr id="26" name="Freeform 13"/>
              <p:cNvSpPr/>
              <p:nvPr/>
            </p:nvSpPr>
            <p:spPr bwMode="auto">
              <a:xfrm>
                <a:off x="6575446" y="3440667"/>
                <a:ext cx="2023780" cy="643251"/>
              </a:xfrm>
              <a:custGeom>
                <a:avLst/>
                <a:gdLst>
                  <a:gd name="T0" fmla="*/ 1984 w 2303"/>
                  <a:gd name="T1" fmla="*/ 732 h 732"/>
                  <a:gd name="T2" fmla="*/ 0 w 2303"/>
                  <a:gd name="T3" fmla="*/ 732 h 732"/>
                  <a:gd name="T4" fmla="*/ 321 w 2303"/>
                  <a:gd name="T5" fmla="*/ 366 h 732"/>
                  <a:gd name="T6" fmla="*/ 0 w 2303"/>
                  <a:gd name="T7" fmla="*/ 0 h 732"/>
                  <a:gd name="T8" fmla="*/ 1984 w 2303"/>
                  <a:gd name="T9" fmla="*/ 0 h 732"/>
                  <a:gd name="T10" fmla="*/ 2303 w 2303"/>
                  <a:gd name="T11" fmla="*/ 366 h 732"/>
                  <a:gd name="T12" fmla="*/ 1984 w 2303"/>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3" h="732">
                    <a:moveTo>
                      <a:pt x="1984" y="732"/>
                    </a:moveTo>
                    <a:lnTo>
                      <a:pt x="0" y="732"/>
                    </a:lnTo>
                    <a:lnTo>
                      <a:pt x="321" y="366"/>
                    </a:lnTo>
                    <a:lnTo>
                      <a:pt x="0" y="0"/>
                    </a:lnTo>
                    <a:lnTo>
                      <a:pt x="1984" y="0"/>
                    </a:lnTo>
                    <a:lnTo>
                      <a:pt x="2303" y="366"/>
                    </a:lnTo>
                    <a:lnTo>
                      <a:pt x="1984" y="73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27" name="组合 26"/>
              <p:cNvGrpSpPr/>
              <p:nvPr/>
            </p:nvGrpSpPr>
            <p:grpSpPr>
              <a:xfrm>
                <a:off x="6964552" y="3576351"/>
                <a:ext cx="1351864" cy="371881"/>
                <a:chOff x="1491944" y="1784655"/>
                <a:chExt cx="1351864" cy="371881"/>
              </a:xfrm>
            </p:grpSpPr>
            <p:grpSp>
              <p:nvGrpSpPr>
                <p:cNvPr id="28" name="Group 6"/>
                <p:cNvGrpSpPr>
                  <a:grpSpLocks noChangeAspect="1"/>
                </p:cNvGrpSpPr>
                <p:nvPr/>
              </p:nvGrpSpPr>
              <p:grpSpPr bwMode="auto">
                <a:xfrm>
                  <a:off x="1491944" y="1784655"/>
                  <a:ext cx="415760" cy="371881"/>
                  <a:chOff x="833" y="1348"/>
                  <a:chExt cx="379" cy="339"/>
                </a:xfrm>
                <a:solidFill>
                  <a:schemeClr val="bg1"/>
                </a:solidFill>
                <a:effectLst>
                  <a:outerShdw blurRad="25400" dist="25400" dir="2700000" algn="tl" rotWithShape="0">
                    <a:prstClr val="black">
                      <a:alpha val="40000"/>
                    </a:prstClr>
                  </a:outerShdw>
                </a:effectLst>
              </p:grpSpPr>
              <p:sp>
                <p:nvSpPr>
                  <p:cNvPr id="30" name="Freeform 7"/>
                  <p:cNvSpPr/>
                  <p:nvPr/>
                </p:nvSpPr>
                <p:spPr bwMode="auto">
                  <a:xfrm>
                    <a:off x="1101" y="1360"/>
                    <a:ext cx="111" cy="315"/>
                  </a:xfrm>
                  <a:custGeom>
                    <a:avLst/>
                    <a:gdLst>
                      <a:gd name="T0" fmla="*/ 15 w 19"/>
                      <a:gd name="T1" fmla="*/ 27 h 54"/>
                      <a:gd name="T2" fmla="*/ 0 w 19"/>
                      <a:gd name="T3" fmla="*/ 3 h 54"/>
                      <a:gd name="T4" fmla="*/ 2 w 19"/>
                      <a:gd name="T5" fmla="*/ 0 h 54"/>
                      <a:gd name="T6" fmla="*/ 19 w 19"/>
                      <a:gd name="T7" fmla="*/ 27 h 54"/>
                      <a:gd name="T8" fmla="*/ 1 w 19"/>
                      <a:gd name="T9" fmla="*/ 54 h 54"/>
                      <a:gd name="T10" fmla="*/ 0 w 19"/>
                      <a:gd name="T11" fmla="*/ 51 h 54"/>
                      <a:gd name="T12" fmla="*/ 15 w 19"/>
                      <a:gd name="T13" fmla="*/ 27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15" y="27"/>
                        </a:moveTo>
                        <a:cubicBezTo>
                          <a:pt x="15" y="16"/>
                          <a:pt x="9" y="7"/>
                          <a:pt x="0" y="3"/>
                        </a:cubicBezTo>
                        <a:cubicBezTo>
                          <a:pt x="2" y="0"/>
                          <a:pt x="2" y="0"/>
                          <a:pt x="2" y="0"/>
                        </a:cubicBezTo>
                        <a:cubicBezTo>
                          <a:pt x="12" y="5"/>
                          <a:pt x="19" y="15"/>
                          <a:pt x="19" y="27"/>
                        </a:cubicBezTo>
                        <a:cubicBezTo>
                          <a:pt x="19" y="39"/>
                          <a:pt x="11" y="49"/>
                          <a:pt x="1" y="54"/>
                        </a:cubicBezTo>
                        <a:cubicBezTo>
                          <a:pt x="0" y="51"/>
                          <a:pt x="0" y="51"/>
                          <a:pt x="0" y="51"/>
                        </a:cubicBezTo>
                        <a:cubicBezTo>
                          <a:pt x="9" y="47"/>
                          <a:pt x="15" y="38"/>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8"/>
                  <p:cNvSpPr/>
                  <p:nvPr/>
                </p:nvSpPr>
                <p:spPr bwMode="auto">
                  <a:xfrm>
                    <a:off x="1060" y="1389"/>
                    <a:ext cx="99" cy="257"/>
                  </a:xfrm>
                  <a:custGeom>
                    <a:avLst/>
                    <a:gdLst>
                      <a:gd name="T0" fmla="*/ 14 w 17"/>
                      <a:gd name="T1" fmla="*/ 22 h 44"/>
                      <a:gd name="T2" fmla="*/ 1 w 17"/>
                      <a:gd name="T3" fmla="*/ 3 h 44"/>
                      <a:gd name="T4" fmla="*/ 2 w 17"/>
                      <a:gd name="T5" fmla="*/ 0 h 44"/>
                      <a:gd name="T6" fmla="*/ 17 w 17"/>
                      <a:gd name="T7" fmla="*/ 22 h 44"/>
                      <a:gd name="T8" fmla="*/ 2 w 17"/>
                      <a:gd name="T9" fmla="*/ 44 h 44"/>
                      <a:gd name="T10" fmla="*/ 0 w 17"/>
                      <a:gd name="T11" fmla="*/ 41 h 44"/>
                      <a:gd name="T12" fmla="*/ 14 w 17"/>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7" h="44">
                        <a:moveTo>
                          <a:pt x="14" y="22"/>
                        </a:moveTo>
                        <a:cubicBezTo>
                          <a:pt x="14" y="13"/>
                          <a:pt x="8" y="6"/>
                          <a:pt x="1" y="3"/>
                        </a:cubicBezTo>
                        <a:cubicBezTo>
                          <a:pt x="2" y="0"/>
                          <a:pt x="2" y="0"/>
                          <a:pt x="2" y="0"/>
                        </a:cubicBezTo>
                        <a:cubicBezTo>
                          <a:pt x="11" y="3"/>
                          <a:pt x="17" y="12"/>
                          <a:pt x="17" y="22"/>
                        </a:cubicBezTo>
                        <a:cubicBezTo>
                          <a:pt x="17" y="32"/>
                          <a:pt x="11" y="41"/>
                          <a:pt x="2" y="44"/>
                        </a:cubicBezTo>
                        <a:cubicBezTo>
                          <a:pt x="0" y="41"/>
                          <a:pt x="0" y="41"/>
                          <a:pt x="0" y="41"/>
                        </a:cubicBezTo>
                        <a:cubicBezTo>
                          <a:pt x="8" y="38"/>
                          <a:pt x="14" y="31"/>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9"/>
                  <p:cNvSpPr/>
                  <p:nvPr/>
                </p:nvSpPr>
                <p:spPr bwMode="auto">
                  <a:xfrm>
                    <a:off x="915" y="1348"/>
                    <a:ext cx="110" cy="339"/>
                  </a:xfrm>
                  <a:custGeom>
                    <a:avLst/>
                    <a:gdLst>
                      <a:gd name="T0" fmla="*/ 0 w 110"/>
                      <a:gd name="T1" fmla="*/ 99 h 339"/>
                      <a:gd name="T2" fmla="*/ 0 w 110"/>
                      <a:gd name="T3" fmla="*/ 240 h 339"/>
                      <a:gd name="T4" fmla="*/ 70 w 110"/>
                      <a:gd name="T5" fmla="*/ 298 h 339"/>
                      <a:gd name="T6" fmla="*/ 70 w 110"/>
                      <a:gd name="T7" fmla="*/ 175 h 339"/>
                      <a:gd name="T8" fmla="*/ 81 w 110"/>
                      <a:gd name="T9" fmla="*/ 175 h 339"/>
                      <a:gd name="T10" fmla="*/ 81 w 110"/>
                      <a:gd name="T11" fmla="*/ 310 h 339"/>
                      <a:gd name="T12" fmla="*/ 110 w 110"/>
                      <a:gd name="T13" fmla="*/ 339 h 339"/>
                      <a:gd name="T14" fmla="*/ 110 w 110"/>
                      <a:gd name="T15" fmla="*/ 0 h 339"/>
                      <a:gd name="T16" fmla="*/ 0 w 110"/>
                      <a:gd name="T17" fmla="*/ 9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339">
                        <a:moveTo>
                          <a:pt x="0" y="99"/>
                        </a:moveTo>
                        <a:lnTo>
                          <a:pt x="0" y="240"/>
                        </a:lnTo>
                        <a:lnTo>
                          <a:pt x="70" y="298"/>
                        </a:lnTo>
                        <a:lnTo>
                          <a:pt x="70" y="175"/>
                        </a:lnTo>
                        <a:lnTo>
                          <a:pt x="81" y="175"/>
                        </a:lnTo>
                        <a:lnTo>
                          <a:pt x="81" y="310"/>
                        </a:lnTo>
                        <a:lnTo>
                          <a:pt x="110" y="339"/>
                        </a:lnTo>
                        <a:lnTo>
                          <a:pt x="110" y="0"/>
                        </a:lnTo>
                        <a:lnTo>
                          <a:pt x="0"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0"/>
                  <p:cNvSpPr/>
                  <p:nvPr/>
                </p:nvSpPr>
                <p:spPr bwMode="auto">
                  <a:xfrm>
                    <a:off x="833" y="1453"/>
                    <a:ext cx="64" cy="129"/>
                  </a:xfrm>
                  <a:custGeom>
                    <a:avLst/>
                    <a:gdLst>
                      <a:gd name="T0" fmla="*/ 0 w 64"/>
                      <a:gd name="T1" fmla="*/ 0 h 129"/>
                      <a:gd name="T2" fmla="*/ 0 w 64"/>
                      <a:gd name="T3" fmla="*/ 129 h 129"/>
                      <a:gd name="T4" fmla="*/ 35 w 64"/>
                      <a:gd name="T5" fmla="*/ 129 h 129"/>
                      <a:gd name="T6" fmla="*/ 35 w 64"/>
                      <a:gd name="T7" fmla="*/ 59 h 129"/>
                      <a:gd name="T8" fmla="*/ 47 w 64"/>
                      <a:gd name="T9" fmla="*/ 59 h 129"/>
                      <a:gd name="T10" fmla="*/ 47 w 64"/>
                      <a:gd name="T11" fmla="*/ 129 h 129"/>
                      <a:gd name="T12" fmla="*/ 64 w 64"/>
                      <a:gd name="T13" fmla="*/ 129 h 129"/>
                      <a:gd name="T14" fmla="*/ 64 w 64"/>
                      <a:gd name="T15" fmla="*/ 0 h 129"/>
                      <a:gd name="T16" fmla="*/ 0 w 6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9">
                        <a:moveTo>
                          <a:pt x="0" y="0"/>
                        </a:moveTo>
                        <a:lnTo>
                          <a:pt x="0" y="129"/>
                        </a:lnTo>
                        <a:lnTo>
                          <a:pt x="35" y="129"/>
                        </a:lnTo>
                        <a:lnTo>
                          <a:pt x="35" y="59"/>
                        </a:lnTo>
                        <a:lnTo>
                          <a:pt x="47" y="59"/>
                        </a:lnTo>
                        <a:lnTo>
                          <a:pt x="47" y="129"/>
                        </a:lnTo>
                        <a:lnTo>
                          <a:pt x="64" y="129"/>
                        </a:lnTo>
                        <a:lnTo>
                          <a:pt x="6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9" name="TextBox 28"/>
                <p:cNvSpPr txBox="1"/>
                <p:nvPr/>
              </p:nvSpPr>
              <p:spPr>
                <a:xfrm>
                  <a:off x="1931379" y="1831925"/>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nvGrpSpPr>
            <p:cNvPr id="34" name="组合 33"/>
            <p:cNvGrpSpPr/>
            <p:nvPr/>
          </p:nvGrpSpPr>
          <p:grpSpPr>
            <a:xfrm>
              <a:off x="7235" y="5305"/>
              <a:ext cx="3191" cy="1013"/>
              <a:chOff x="4594140" y="3440667"/>
              <a:chExt cx="2026416" cy="643251"/>
            </a:xfrm>
          </p:grpSpPr>
          <p:sp>
            <p:nvSpPr>
              <p:cNvPr id="35" name="Freeform 8"/>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36" name="组合 35"/>
              <p:cNvGrpSpPr/>
              <p:nvPr/>
            </p:nvGrpSpPr>
            <p:grpSpPr>
              <a:xfrm>
                <a:off x="5068931" y="3515742"/>
                <a:ext cx="1186648" cy="493098"/>
                <a:chOff x="6086862" y="1851804"/>
                <a:chExt cx="1186648" cy="493098"/>
              </a:xfrm>
            </p:grpSpPr>
            <p:grpSp>
              <p:nvGrpSpPr>
                <p:cNvPr id="37" name="Group 29"/>
                <p:cNvGrpSpPr>
                  <a:grpSpLocks noChangeAspect="1"/>
                </p:cNvGrpSpPr>
                <p:nvPr/>
              </p:nvGrpSpPr>
              <p:grpSpPr bwMode="auto">
                <a:xfrm>
                  <a:off x="6086862" y="1851804"/>
                  <a:ext cx="234382" cy="493098"/>
                  <a:chOff x="4377" y="1861"/>
                  <a:chExt cx="183" cy="385"/>
                </a:xfrm>
                <a:solidFill>
                  <a:schemeClr val="bg1"/>
                </a:solidFill>
                <a:effectLst>
                  <a:outerShdw blurRad="25400" dist="25400" dir="2700000" algn="tl" rotWithShape="0">
                    <a:prstClr val="black">
                      <a:alpha val="40000"/>
                    </a:prstClr>
                  </a:outerShdw>
                </a:effectLst>
              </p:grpSpPr>
              <p:sp>
                <p:nvSpPr>
                  <p:cNvPr id="47" name="Freeform 30"/>
                  <p:cNvSpPr/>
                  <p:nvPr/>
                </p:nvSpPr>
                <p:spPr bwMode="auto">
                  <a:xfrm>
                    <a:off x="4473" y="1967"/>
                    <a:ext cx="87" cy="125"/>
                  </a:xfrm>
                  <a:custGeom>
                    <a:avLst/>
                    <a:gdLst>
                      <a:gd name="T0" fmla="*/ 3 w 18"/>
                      <a:gd name="T1" fmla="*/ 10 h 26"/>
                      <a:gd name="T2" fmla="*/ 5 w 18"/>
                      <a:gd name="T3" fmla="*/ 16 h 26"/>
                      <a:gd name="T4" fmla="*/ 0 w 18"/>
                      <a:gd name="T5" fmla="*/ 22 h 26"/>
                      <a:gd name="T6" fmla="*/ 0 w 18"/>
                      <a:gd name="T7" fmla="*/ 26 h 26"/>
                      <a:gd name="T8" fmla="*/ 18 w 18"/>
                      <a:gd name="T9" fmla="*/ 26 h 26"/>
                      <a:gd name="T10" fmla="*/ 11 w 18"/>
                      <a:gd name="T11" fmla="*/ 8 h 26"/>
                      <a:gd name="T12" fmla="*/ 0 w 18"/>
                      <a:gd name="T13" fmla="*/ 0 h 26"/>
                      <a:gd name="T14" fmla="*/ 0 w 18"/>
                      <a:gd name="T15" fmla="*/ 8 h 26"/>
                      <a:gd name="T16" fmla="*/ 3 w 18"/>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3" y="10"/>
                        </a:moveTo>
                        <a:cubicBezTo>
                          <a:pt x="4" y="12"/>
                          <a:pt x="5" y="14"/>
                          <a:pt x="5" y="16"/>
                        </a:cubicBezTo>
                        <a:cubicBezTo>
                          <a:pt x="5" y="19"/>
                          <a:pt x="3" y="22"/>
                          <a:pt x="0" y="22"/>
                        </a:cubicBezTo>
                        <a:cubicBezTo>
                          <a:pt x="0" y="26"/>
                          <a:pt x="0" y="26"/>
                          <a:pt x="0" y="26"/>
                        </a:cubicBezTo>
                        <a:cubicBezTo>
                          <a:pt x="18" y="26"/>
                          <a:pt x="18" y="26"/>
                          <a:pt x="18" y="26"/>
                        </a:cubicBezTo>
                        <a:cubicBezTo>
                          <a:pt x="17" y="19"/>
                          <a:pt x="15" y="13"/>
                          <a:pt x="11" y="8"/>
                        </a:cubicBezTo>
                        <a:cubicBezTo>
                          <a:pt x="8" y="3"/>
                          <a:pt x="4" y="0"/>
                          <a:pt x="0" y="0"/>
                        </a:cubicBezTo>
                        <a:cubicBezTo>
                          <a:pt x="0" y="8"/>
                          <a:pt x="0" y="8"/>
                          <a:pt x="0" y="8"/>
                        </a:cubicBezTo>
                        <a:cubicBezTo>
                          <a:pt x="2" y="8"/>
                          <a:pt x="3"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31"/>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32"/>
                  <p:cNvSpPr>
                    <a:spLocks noEditPoints="1"/>
                  </p:cNvSpPr>
                  <p:nvPr/>
                </p:nvSpPr>
                <p:spPr bwMode="auto">
                  <a:xfrm>
                    <a:off x="4377" y="2106"/>
                    <a:ext cx="183" cy="140"/>
                  </a:xfrm>
                  <a:custGeom>
                    <a:avLst/>
                    <a:gdLst>
                      <a:gd name="T0" fmla="*/ 0 w 38"/>
                      <a:gd name="T1" fmla="*/ 0 h 29"/>
                      <a:gd name="T2" fmla="*/ 0 w 38"/>
                      <a:gd name="T3" fmla="*/ 3 h 29"/>
                      <a:gd name="T4" fmla="*/ 6 w 38"/>
                      <a:gd name="T5" fmla="*/ 22 h 29"/>
                      <a:gd name="T6" fmla="*/ 19 w 38"/>
                      <a:gd name="T7" fmla="*/ 29 h 29"/>
                      <a:gd name="T8" fmla="*/ 33 w 38"/>
                      <a:gd name="T9" fmla="*/ 22 h 29"/>
                      <a:gd name="T10" fmla="*/ 38 w 38"/>
                      <a:gd name="T11" fmla="*/ 3 h 29"/>
                      <a:gd name="T12" fmla="*/ 38 w 38"/>
                      <a:gd name="T13" fmla="*/ 0 h 29"/>
                      <a:gd name="T14" fmla="*/ 0 w 38"/>
                      <a:gd name="T15" fmla="*/ 0 h 29"/>
                      <a:gd name="T16" fmla="*/ 22 w 38"/>
                      <a:gd name="T17" fmla="*/ 23 h 29"/>
                      <a:gd name="T18" fmla="*/ 22 w 38"/>
                      <a:gd name="T19" fmla="*/ 23 h 29"/>
                      <a:gd name="T20" fmla="*/ 22 w 38"/>
                      <a:gd name="T21" fmla="*/ 23 h 29"/>
                      <a:gd name="T22" fmla="*/ 21 w 38"/>
                      <a:gd name="T23" fmla="*/ 22 h 29"/>
                      <a:gd name="T24" fmla="*/ 22 w 38"/>
                      <a:gd name="T25" fmla="*/ 21 h 29"/>
                      <a:gd name="T26" fmla="*/ 34 w 38"/>
                      <a:gd name="T27" fmla="*/ 6 h 29"/>
                      <a:gd name="T28" fmla="*/ 34 w 38"/>
                      <a:gd name="T29" fmla="*/ 5 h 29"/>
                      <a:gd name="T30" fmla="*/ 35 w 38"/>
                      <a:gd name="T31" fmla="*/ 4 h 29"/>
                      <a:gd name="T32" fmla="*/ 36 w 38"/>
                      <a:gd name="T33" fmla="*/ 5 h 29"/>
                      <a:gd name="T34" fmla="*/ 36 w 38"/>
                      <a:gd name="T35" fmla="*/ 6 h 29"/>
                      <a:gd name="T36" fmla="*/ 22 w 38"/>
                      <a:gd name="T3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9">
                        <a:moveTo>
                          <a:pt x="0" y="0"/>
                        </a:moveTo>
                        <a:cubicBezTo>
                          <a:pt x="0" y="1"/>
                          <a:pt x="0" y="2"/>
                          <a:pt x="0" y="3"/>
                        </a:cubicBezTo>
                        <a:cubicBezTo>
                          <a:pt x="0" y="11"/>
                          <a:pt x="2" y="17"/>
                          <a:pt x="6" y="22"/>
                        </a:cubicBezTo>
                        <a:cubicBezTo>
                          <a:pt x="9" y="26"/>
                          <a:pt x="14" y="29"/>
                          <a:pt x="19" y="29"/>
                        </a:cubicBezTo>
                        <a:cubicBezTo>
                          <a:pt x="24" y="29"/>
                          <a:pt x="29" y="26"/>
                          <a:pt x="33" y="22"/>
                        </a:cubicBezTo>
                        <a:cubicBezTo>
                          <a:pt x="36" y="17"/>
                          <a:pt x="38" y="11"/>
                          <a:pt x="38" y="3"/>
                        </a:cubicBezTo>
                        <a:cubicBezTo>
                          <a:pt x="38" y="2"/>
                          <a:pt x="38" y="1"/>
                          <a:pt x="38" y="0"/>
                        </a:cubicBezTo>
                        <a:lnTo>
                          <a:pt x="0" y="0"/>
                        </a:lnTo>
                        <a:close/>
                        <a:moveTo>
                          <a:pt x="22" y="23"/>
                        </a:moveTo>
                        <a:cubicBezTo>
                          <a:pt x="22" y="23"/>
                          <a:pt x="22" y="23"/>
                          <a:pt x="22" y="23"/>
                        </a:cubicBezTo>
                        <a:cubicBezTo>
                          <a:pt x="22" y="23"/>
                          <a:pt x="22" y="23"/>
                          <a:pt x="22" y="23"/>
                        </a:cubicBezTo>
                        <a:cubicBezTo>
                          <a:pt x="21" y="23"/>
                          <a:pt x="21" y="22"/>
                          <a:pt x="21" y="22"/>
                        </a:cubicBezTo>
                        <a:cubicBezTo>
                          <a:pt x="21" y="21"/>
                          <a:pt x="21" y="21"/>
                          <a:pt x="22" y="21"/>
                        </a:cubicBezTo>
                        <a:cubicBezTo>
                          <a:pt x="28" y="21"/>
                          <a:pt x="34" y="14"/>
                          <a:pt x="34" y="6"/>
                        </a:cubicBezTo>
                        <a:cubicBezTo>
                          <a:pt x="34" y="5"/>
                          <a:pt x="34" y="5"/>
                          <a:pt x="34" y="5"/>
                        </a:cubicBezTo>
                        <a:cubicBezTo>
                          <a:pt x="34" y="5"/>
                          <a:pt x="34" y="4"/>
                          <a:pt x="35" y="4"/>
                        </a:cubicBezTo>
                        <a:cubicBezTo>
                          <a:pt x="35" y="4"/>
                          <a:pt x="36" y="5"/>
                          <a:pt x="36" y="5"/>
                        </a:cubicBezTo>
                        <a:cubicBezTo>
                          <a:pt x="36" y="6"/>
                          <a:pt x="36" y="6"/>
                          <a:pt x="36" y="6"/>
                        </a:cubicBezTo>
                        <a:cubicBezTo>
                          <a:pt x="36" y="15"/>
                          <a:pt x="30" y="23"/>
                          <a:pt x="2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33"/>
                  <p:cNvSpPr/>
                  <p:nvPr/>
                </p:nvSpPr>
                <p:spPr bwMode="auto">
                  <a:xfrm>
                    <a:off x="4377" y="1967"/>
                    <a:ext cx="87" cy="125"/>
                  </a:xfrm>
                  <a:custGeom>
                    <a:avLst/>
                    <a:gdLst>
                      <a:gd name="T0" fmla="*/ 13 w 18"/>
                      <a:gd name="T1" fmla="*/ 16 h 26"/>
                      <a:gd name="T2" fmla="*/ 15 w 18"/>
                      <a:gd name="T3" fmla="*/ 10 h 26"/>
                      <a:gd name="T4" fmla="*/ 18 w 18"/>
                      <a:gd name="T5" fmla="*/ 8 h 26"/>
                      <a:gd name="T6" fmla="*/ 18 w 18"/>
                      <a:gd name="T7" fmla="*/ 0 h 26"/>
                      <a:gd name="T8" fmla="*/ 7 w 18"/>
                      <a:gd name="T9" fmla="*/ 8 h 26"/>
                      <a:gd name="T10" fmla="*/ 0 w 18"/>
                      <a:gd name="T11" fmla="*/ 26 h 26"/>
                      <a:gd name="T12" fmla="*/ 18 w 18"/>
                      <a:gd name="T13" fmla="*/ 26 h 26"/>
                      <a:gd name="T14" fmla="*/ 18 w 18"/>
                      <a:gd name="T15" fmla="*/ 22 h 26"/>
                      <a:gd name="T16" fmla="*/ 13 w 18"/>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3" y="16"/>
                        </a:moveTo>
                        <a:cubicBezTo>
                          <a:pt x="13" y="14"/>
                          <a:pt x="14" y="12"/>
                          <a:pt x="15" y="10"/>
                        </a:cubicBezTo>
                        <a:cubicBezTo>
                          <a:pt x="15" y="9"/>
                          <a:pt x="16" y="8"/>
                          <a:pt x="18" y="8"/>
                        </a:cubicBezTo>
                        <a:cubicBezTo>
                          <a:pt x="18" y="0"/>
                          <a:pt x="18" y="0"/>
                          <a:pt x="18" y="0"/>
                        </a:cubicBezTo>
                        <a:cubicBezTo>
                          <a:pt x="14" y="0"/>
                          <a:pt x="10" y="3"/>
                          <a:pt x="7" y="8"/>
                        </a:cubicBezTo>
                        <a:cubicBezTo>
                          <a:pt x="3" y="13"/>
                          <a:pt x="1" y="20"/>
                          <a:pt x="0" y="26"/>
                        </a:cubicBezTo>
                        <a:cubicBezTo>
                          <a:pt x="18" y="26"/>
                          <a:pt x="18" y="26"/>
                          <a:pt x="18" y="26"/>
                        </a:cubicBezTo>
                        <a:cubicBezTo>
                          <a:pt x="18" y="22"/>
                          <a:pt x="18" y="22"/>
                          <a:pt x="18" y="22"/>
                        </a:cubicBezTo>
                        <a:cubicBezTo>
                          <a:pt x="15" y="22"/>
                          <a:pt x="13" y="19"/>
                          <a:pt x="1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34"/>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35"/>
                  <p:cNvSpPr/>
                  <p:nvPr/>
                </p:nvSpPr>
                <p:spPr bwMode="auto">
                  <a:xfrm>
                    <a:off x="4425" y="1861"/>
                    <a:ext cx="58" cy="91"/>
                  </a:xfrm>
                  <a:custGeom>
                    <a:avLst/>
                    <a:gdLst>
                      <a:gd name="T0" fmla="*/ 2 w 12"/>
                      <a:gd name="T1" fmla="*/ 8 h 19"/>
                      <a:gd name="T2" fmla="*/ 8 w 12"/>
                      <a:gd name="T3" fmla="*/ 10 h 19"/>
                      <a:gd name="T4" fmla="*/ 10 w 12"/>
                      <a:gd name="T5" fmla="*/ 11 h 19"/>
                      <a:gd name="T6" fmla="*/ 10 w 12"/>
                      <a:gd name="T7" fmla="*/ 12 h 19"/>
                      <a:gd name="T8" fmla="*/ 8 w 12"/>
                      <a:gd name="T9" fmla="*/ 17 h 19"/>
                      <a:gd name="T10" fmla="*/ 8 w 12"/>
                      <a:gd name="T11" fmla="*/ 19 h 19"/>
                      <a:gd name="T12" fmla="*/ 9 w 12"/>
                      <a:gd name="T13" fmla="*/ 19 h 19"/>
                      <a:gd name="T14" fmla="*/ 10 w 12"/>
                      <a:gd name="T15" fmla="*/ 18 h 19"/>
                      <a:gd name="T16" fmla="*/ 10 w 12"/>
                      <a:gd name="T17" fmla="*/ 18 h 19"/>
                      <a:gd name="T18" fmla="*/ 12 w 12"/>
                      <a:gd name="T19" fmla="*/ 12 h 19"/>
                      <a:gd name="T20" fmla="*/ 10 w 12"/>
                      <a:gd name="T21" fmla="*/ 9 h 19"/>
                      <a:gd name="T22" fmla="*/ 5 w 12"/>
                      <a:gd name="T23" fmla="*/ 7 h 19"/>
                      <a:gd name="T24" fmla="*/ 3 w 12"/>
                      <a:gd name="T25" fmla="*/ 7 h 19"/>
                      <a:gd name="T26" fmla="*/ 2 w 12"/>
                      <a:gd name="T27" fmla="*/ 5 h 19"/>
                      <a:gd name="T28" fmla="*/ 4 w 12"/>
                      <a:gd name="T29" fmla="*/ 1 h 19"/>
                      <a:gd name="T30" fmla="*/ 3 w 12"/>
                      <a:gd name="T31" fmla="*/ 0 h 19"/>
                      <a:gd name="T32" fmla="*/ 2 w 12"/>
                      <a:gd name="T33" fmla="*/ 0 h 19"/>
                      <a:gd name="T34" fmla="*/ 0 w 12"/>
                      <a:gd name="T35" fmla="*/ 5 h 19"/>
                      <a:gd name="T36" fmla="*/ 2 w 12"/>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2" y="8"/>
                        </a:moveTo>
                        <a:cubicBezTo>
                          <a:pt x="4" y="9"/>
                          <a:pt x="6" y="10"/>
                          <a:pt x="8" y="10"/>
                        </a:cubicBezTo>
                        <a:cubicBezTo>
                          <a:pt x="8" y="10"/>
                          <a:pt x="9" y="11"/>
                          <a:pt x="10" y="11"/>
                        </a:cubicBezTo>
                        <a:cubicBezTo>
                          <a:pt x="10" y="11"/>
                          <a:pt x="10" y="12"/>
                          <a:pt x="10" y="12"/>
                        </a:cubicBezTo>
                        <a:cubicBezTo>
                          <a:pt x="10" y="13"/>
                          <a:pt x="10" y="15"/>
                          <a:pt x="8" y="17"/>
                        </a:cubicBezTo>
                        <a:cubicBezTo>
                          <a:pt x="8" y="18"/>
                          <a:pt x="8" y="18"/>
                          <a:pt x="8" y="19"/>
                        </a:cubicBezTo>
                        <a:cubicBezTo>
                          <a:pt x="9" y="19"/>
                          <a:pt x="9" y="19"/>
                          <a:pt x="9" y="19"/>
                        </a:cubicBezTo>
                        <a:cubicBezTo>
                          <a:pt x="10" y="18"/>
                          <a:pt x="10" y="18"/>
                          <a:pt x="10" y="18"/>
                        </a:cubicBezTo>
                        <a:cubicBezTo>
                          <a:pt x="10" y="18"/>
                          <a:pt x="10" y="18"/>
                          <a:pt x="10" y="18"/>
                        </a:cubicBezTo>
                        <a:cubicBezTo>
                          <a:pt x="11" y="16"/>
                          <a:pt x="12" y="14"/>
                          <a:pt x="12" y="12"/>
                        </a:cubicBezTo>
                        <a:cubicBezTo>
                          <a:pt x="12" y="11"/>
                          <a:pt x="11" y="10"/>
                          <a:pt x="10" y="9"/>
                        </a:cubicBezTo>
                        <a:cubicBezTo>
                          <a:pt x="8" y="8"/>
                          <a:pt x="6" y="8"/>
                          <a:pt x="5" y="7"/>
                        </a:cubicBezTo>
                        <a:cubicBezTo>
                          <a:pt x="4" y="7"/>
                          <a:pt x="3" y="7"/>
                          <a:pt x="3" y="7"/>
                        </a:cubicBezTo>
                        <a:cubicBezTo>
                          <a:pt x="2" y="6"/>
                          <a:pt x="2" y="6"/>
                          <a:pt x="2" y="5"/>
                        </a:cubicBezTo>
                        <a:cubicBezTo>
                          <a:pt x="2" y="4"/>
                          <a:pt x="2" y="3"/>
                          <a:pt x="4" y="1"/>
                        </a:cubicBezTo>
                        <a:cubicBezTo>
                          <a:pt x="4" y="1"/>
                          <a:pt x="4" y="0"/>
                          <a:pt x="3" y="0"/>
                        </a:cubicBezTo>
                        <a:cubicBezTo>
                          <a:pt x="3" y="0"/>
                          <a:pt x="2" y="0"/>
                          <a:pt x="2" y="0"/>
                        </a:cubicBezTo>
                        <a:cubicBezTo>
                          <a:pt x="1" y="2"/>
                          <a:pt x="0" y="4"/>
                          <a:pt x="0" y="5"/>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6" name="TextBox 45"/>
                <p:cNvSpPr txBox="1"/>
                <p:nvPr/>
              </p:nvSpPr>
              <p:spPr>
                <a:xfrm>
                  <a:off x="6361081" y="1968354"/>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nvGrpSpPr>
            <p:cNvPr id="53" name="组合 52"/>
            <p:cNvGrpSpPr/>
            <p:nvPr/>
          </p:nvGrpSpPr>
          <p:grpSpPr>
            <a:xfrm>
              <a:off x="4116" y="5305"/>
              <a:ext cx="3190" cy="1013"/>
              <a:chOff x="2613712" y="3440667"/>
              <a:chExt cx="2025537" cy="643251"/>
            </a:xfrm>
          </p:grpSpPr>
          <p:sp>
            <p:nvSpPr>
              <p:cNvPr id="54" name="Freeform 7"/>
              <p:cNvSpPr/>
              <p:nvPr/>
            </p:nvSpPr>
            <p:spPr bwMode="auto">
              <a:xfrm>
                <a:off x="2613712" y="3440667"/>
                <a:ext cx="2025537" cy="643251"/>
              </a:xfrm>
              <a:custGeom>
                <a:avLst/>
                <a:gdLst>
                  <a:gd name="T0" fmla="*/ 1984 w 2305"/>
                  <a:gd name="T1" fmla="*/ 732 h 732"/>
                  <a:gd name="T2" fmla="*/ 0 w 2305"/>
                  <a:gd name="T3" fmla="*/ 732 h 732"/>
                  <a:gd name="T4" fmla="*/ 321 w 2305"/>
                  <a:gd name="T5" fmla="*/ 366 h 732"/>
                  <a:gd name="T6" fmla="*/ 0 w 2305"/>
                  <a:gd name="T7" fmla="*/ 0 h 732"/>
                  <a:gd name="T8" fmla="*/ 1984 w 2305"/>
                  <a:gd name="T9" fmla="*/ 0 h 732"/>
                  <a:gd name="T10" fmla="*/ 2305 w 2305"/>
                  <a:gd name="T11" fmla="*/ 366 h 732"/>
                  <a:gd name="T12" fmla="*/ 1984 w 2305"/>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5" h="732">
                    <a:moveTo>
                      <a:pt x="1984" y="732"/>
                    </a:moveTo>
                    <a:lnTo>
                      <a:pt x="0" y="732"/>
                    </a:lnTo>
                    <a:lnTo>
                      <a:pt x="321" y="366"/>
                    </a:lnTo>
                    <a:lnTo>
                      <a:pt x="0" y="0"/>
                    </a:lnTo>
                    <a:lnTo>
                      <a:pt x="1984" y="0"/>
                    </a:lnTo>
                    <a:lnTo>
                      <a:pt x="2305" y="366"/>
                    </a:lnTo>
                    <a:lnTo>
                      <a:pt x="1984" y="7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55" name="组合 54"/>
              <p:cNvGrpSpPr/>
              <p:nvPr/>
            </p:nvGrpSpPr>
            <p:grpSpPr>
              <a:xfrm>
                <a:off x="2973796" y="3605948"/>
                <a:ext cx="1322755" cy="343122"/>
                <a:chOff x="1641394" y="3123021"/>
                <a:chExt cx="1322755" cy="343122"/>
              </a:xfrm>
            </p:grpSpPr>
            <p:grpSp>
              <p:nvGrpSpPr>
                <p:cNvPr id="56" name="Group 20"/>
                <p:cNvGrpSpPr>
                  <a:grpSpLocks noChangeAspect="1"/>
                </p:cNvGrpSpPr>
                <p:nvPr/>
              </p:nvGrpSpPr>
              <p:grpSpPr bwMode="auto">
                <a:xfrm>
                  <a:off x="1641394" y="3123021"/>
                  <a:ext cx="433721" cy="332887"/>
                  <a:chOff x="1066" y="1895"/>
                  <a:chExt cx="314" cy="241"/>
                </a:xfrm>
                <a:solidFill>
                  <a:schemeClr val="bg1"/>
                </a:solidFill>
                <a:effectLst>
                  <a:outerShdw blurRad="25400" dist="25400" dir="2700000" algn="tl" rotWithShape="0">
                    <a:prstClr val="black">
                      <a:alpha val="40000"/>
                    </a:prstClr>
                  </a:outerShdw>
                </a:effectLst>
              </p:grpSpPr>
              <p:sp>
                <p:nvSpPr>
                  <p:cNvPr id="3" name="Freeform 21"/>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Rectangle 22"/>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66" name="Rectangle 23"/>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67" name="Rectangle 24"/>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68" name="Rectangle 25"/>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grpSp>
            <p:sp>
              <p:nvSpPr>
                <p:cNvPr id="4" name="TextBox 56"/>
                <p:cNvSpPr txBox="1"/>
                <p:nvPr/>
              </p:nvSpPr>
              <p:spPr>
                <a:xfrm>
                  <a:off x="2051720" y="3158366"/>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nvGrpSpPr>
            <p:cNvPr id="69" name="组合 68"/>
            <p:cNvGrpSpPr/>
            <p:nvPr/>
          </p:nvGrpSpPr>
          <p:grpSpPr>
            <a:xfrm>
              <a:off x="996" y="5305"/>
              <a:ext cx="3191" cy="1013"/>
              <a:chOff x="632405" y="3440667"/>
              <a:chExt cx="2026416" cy="643251"/>
            </a:xfrm>
          </p:grpSpPr>
          <p:sp>
            <p:nvSpPr>
              <p:cNvPr id="70" name="Freeform 6"/>
              <p:cNvSpPr/>
              <p:nvPr/>
            </p:nvSpPr>
            <p:spPr bwMode="auto">
              <a:xfrm>
                <a:off x="632405" y="3440667"/>
                <a:ext cx="2026416" cy="643251"/>
              </a:xfrm>
              <a:custGeom>
                <a:avLst/>
                <a:gdLst>
                  <a:gd name="T0" fmla="*/ 1984 w 2306"/>
                  <a:gd name="T1" fmla="*/ 732 h 732"/>
                  <a:gd name="T2" fmla="*/ 0 w 2306"/>
                  <a:gd name="T3" fmla="*/ 732 h 732"/>
                  <a:gd name="T4" fmla="*/ 321 w 2306"/>
                  <a:gd name="T5" fmla="*/ 366 h 732"/>
                  <a:gd name="T6" fmla="*/ 0 w 2306"/>
                  <a:gd name="T7" fmla="*/ 0 h 732"/>
                  <a:gd name="T8" fmla="*/ 1984 w 2306"/>
                  <a:gd name="T9" fmla="*/ 0 h 732"/>
                  <a:gd name="T10" fmla="*/ 2306 w 2306"/>
                  <a:gd name="T11" fmla="*/ 366 h 732"/>
                  <a:gd name="T12" fmla="*/ 1984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4" y="732"/>
                    </a:moveTo>
                    <a:lnTo>
                      <a:pt x="0" y="732"/>
                    </a:lnTo>
                    <a:lnTo>
                      <a:pt x="321" y="366"/>
                    </a:lnTo>
                    <a:lnTo>
                      <a:pt x="0" y="0"/>
                    </a:lnTo>
                    <a:lnTo>
                      <a:pt x="1984" y="0"/>
                    </a:lnTo>
                    <a:lnTo>
                      <a:pt x="2306" y="366"/>
                    </a:lnTo>
                    <a:lnTo>
                      <a:pt x="1984" y="73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71" name="组合 70"/>
              <p:cNvGrpSpPr/>
              <p:nvPr/>
            </p:nvGrpSpPr>
            <p:grpSpPr>
              <a:xfrm>
                <a:off x="1072594" y="3573700"/>
                <a:ext cx="1343184" cy="351800"/>
                <a:chOff x="6008914" y="3093443"/>
                <a:chExt cx="1343184" cy="351800"/>
              </a:xfrm>
            </p:grpSpPr>
            <p:grpSp>
              <p:nvGrpSpPr>
                <p:cNvPr id="72" name="Group 14"/>
                <p:cNvGrpSpPr>
                  <a:grpSpLocks noChangeAspect="1"/>
                </p:cNvGrpSpPr>
                <p:nvPr/>
              </p:nvGrpSpPr>
              <p:grpSpPr bwMode="auto">
                <a:xfrm>
                  <a:off x="6008914" y="3093443"/>
                  <a:ext cx="390557" cy="351799"/>
                  <a:chOff x="4645" y="1318"/>
                  <a:chExt cx="262" cy="236"/>
                </a:xfrm>
                <a:solidFill>
                  <a:schemeClr val="bg1"/>
                </a:solidFill>
                <a:effectLst>
                  <a:outerShdw blurRad="25400" dist="25400" dir="2700000" algn="tl" rotWithShape="0">
                    <a:prstClr val="black">
                      <a:alpha val="40000"/>
                    </a:prstClr>
                  </a:outerShdw>
                </a:effectLst>
              </p:grpSpPr>
              <p:sp>
                <p:nvSpPr>
                  <p:cNvPr id="74" name="Freeform 15"/>
                  <p:cNvSpPr/>
                  <p:nvPr/>
                </p:nvSpPr>
                <p:spPr bwMode="auto">
                  <a:xfrm>
                    <a:off x="4645" y="1425"/>
                    <a:ext cx="262" cy="129"/>
                  </a:xfrm>
                  <a:custGeom>
                    <a:avLst/>
                    <a:gdLst>
                      <a:gd name="T0" fmla="*/ 44 w 71"/>
                      <a:gd name="T1" fmla="*/ 6 h 35"/>
                      <a:gd name="T2" fmla="*/ 42 w 71"/>
                      <a:gd name="T3" fmla="*/ 8 h 35"/>
                      <a:gd name="T4" fmla="*/ 29 w 71"/>
                      <a:gd name="T5" fmla="*/ 8 h 35"/>
                      <a:gd name="T6" fmla="*/ 27 w 71"/>
                      <a:gd name="T7" fmla="*/ 6 h 35"/>
                      <a:gd name="T8" fmla="*/ 27 w 71"/>
                      <a:gd name="T9" fmla="*/ 0 h 35"/>
                      <a:gd name="T10" fmla="*/ 0 w 71"/>
                      <a:gd name="T11" fmla="*/ 0 h 35"/>
                      <a:gd name="T12" fmla="*/ 0 w 71"/>
                      <a:gd name="T13" fmla="*/ 28 h 35"/>
                      <a:gd name="T14" fmla="*/ 7 w 71"/>
                      <a:gd name="T15" fmla="*/ 35 h 35"/>
                      <a:gd name="T16" fmla="*/ 64 w 71"/>
                      <a:gd name="T17" fmla="*/ 35 h 35"/>
                      <a:gd name="T18" fmla="*/ 71 w 71"/>
                      <a:gd name="T19" fmla="*/ 28 h 35"/>
                      <a:gd name="T20" fmla="*/ 71 w 71"/>
                      <a:gd name="T21" fmla="*/ 0 h 35"/>
                      <a:gd name="T22" fmla="*/ 44 w 71"/>
                      <a:gd name="T23" fmla="*/ 0 h 35"/>
                      <a:gd name="T24" fmla="*/ 44 w 71"/>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35">
                        <a:moveTo>
                          <a:pt x="44" y="6"/>
                        </a:moveTo>
                        <a:cubicBezTo>
                          <a:pt x="44" y="7"/>
                          <a:pt x="43" y="8"/>
                          <a:pt x="42" y="8"/>
                        </a:cubicBezTo>
                        <a:cubicBezTo>
                          <a:pt x="29" y="8"/>
                          <a:pt x="29" y="8"/>
                          <a:pt x="29" y="8"/>
                        </a:cubicBezTo>
                        <a:cubicBezTo>
                          <a:pt x="28" y="8"/>
                          <a:pt x="27" y="7"/>
                          <a:pt x="27" y="6"/>
                        </a:cubicBezTo>
                        <a:cubicBezTo>
                          <a:pt x="27" y="0"/>
                          <a:pt x="27" y="0"/>
                          <a:pt x="27" y="0"/>
                        </a:cubicBezTo>
                        <a:cubicBezTo>
                          <a:pt x="0" y="0"/>
                          <a:pt x="0" y="0"/>
                          <a:pt x="0" y="0"/>
                        </a:cubicBezTo>
                        <a:cubicBezTo>
                          <a:pt x="0" y="28"/>
                          <a:pt x="0" y="28"/>
                          <a:pt x="0" y="28"/>
                        </a:cubicBezTo>
                        <a:cubicBezTo>
                          <a:pt x="0" y="31"/>
                          <a:pt x="3" y="35"/>
                          <a:pt x="7" y="35"/>
                        </a:cubicBezTo>
                        <a:cubicBezTo>
                          <a:pt x="64" y="35"/>
                          <a:pt x="64" y="35"/>
                          <a:pt x="64" y="35"/>
                        </a:cubicBezTo>
                        <a:cubicBezTo>
                          <a:pt x="68" y="35"/>
                          <a:pt x="71" y="31"/>
                          <a:pt x="71" y="28"/>
                        </a:cubicBezTo>
                        <a:cubicBezTo>
                          <a:pt x="71" y="0"/>
                          <a:pt x="71" y="0"/>
                          <a:pt x="71" y="0"/>
                        </a:cubicBezTo>
                        <a:cubicBezTo>
                          <a:pt x="44" y="0"/>
                          <a:pt x="44" y="0"/>
                          <a:pt x="44" y="0"/>
                        </a:cubicBezTo>
                        <a:lnTo>
                          <a:pt x="4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5" name="Freeform 16"/>
                  <p:cNvSpPr>
                    <a:spLocks noEditPoints="1"/>
                  </p:cNvSpPr>
                  <p:nvPr/>
                </p:nvSpPr>
                <p:spPr bwMode="auto">
                  <a:xfrm>
                    <a:off x="4645" y="1318"/>
                    <a:ext cx="262" cy="100"/>
                  </a:xfrm>
                  <a:custGeom>
                    <a:avLst/>
                    <a:gdLst>
                      <a:gd name="T0" fmla="*/ 64 w 71"/>
                      <a:gd name="T1" fmla="*/ 12 h 27"/>
                      <a:gd name="T2" fmla="*/ 47 w 71"/>
                      <a:gd name="T3" fmla="*/ 12 h 27"/>
                      <a:gd name="T4" fmla="*/ 47 w 71"/>
                      <a:gd name="T5" fmla="*/ 5 h 27"/>
                      <a:gd name="T6" fmla="*/ 43 w 71"/>
                      <a:gd name="T7" fmla="*/ 0 h 27"/>
                      <a:gd name="T8" fmla="*/ 28 w 71"/>
                      <a:gd name="T9" fmla="*/ 0 h 27"/>
                      <a:gd name="T10" fmla="*/ 23 w 71"/>
                      <a:gd name="T11" fmla="*/ 5 h 27"/>
                      <a:gd name="T12" fmla="*/ 23 w 71"/>
                      <a:gd name="T13" fmla="*/ 12 h 27"/>
                      <a:gd name="T14" fmla="*/ 7 w 71"/>
                      <a:gd name="T15" fmla="*/ 12 h 27"/>
                      <a:gd name="T16" fmla="*/ 0 w 71"/>
                      <a:gd name="T17" fmla="*/ 19 h 27"/>
                      <a:gd name="T18" fmla="*/ 0 w 71"/>
                      <a:gd name="T19" fmla="*/ 27 h 27"/>
                      <a:gd name="T20" fmla="*/ 71 w 71"/>
                      <a:gd name="T21" fmla="*/ 27 h 27"/>
                      <a:gd name="T22" fmla="*/ 71 w 71"/>
                      <a:gd name="T23" fmla="*/ 19 h 27"/>
                      <a:gd name="T24" fmla="*/ 64 w 71"/>
                      <a:gd name="T25" fmla="*/ 12 h 27"/>
                      <a:gd name="T26" fmla="*/ 28 w 71"/>
                      <a:gd name="T27" fmla="*/ 5 h 27"/>
                      <a:gd name="T28" fmla="*/ 43 w 71"/>
                      <a:gd name="T29" fmla="*/ 5 h 27"/>
                      <a:gd name="T30" fmla="*/ 43 w 71"/>
                      <a:gd name="T31" fmla="*/ 12 h 27"/>
                      <a:gd name="T32" fmla="*/ 28 w 71"/>
                      <a:gd name="T33" fmla="*/ 12 h 27"/>
                      <a:gd name="T34" fmla="*/ 28 w 71"/>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27">
                        <a:moveTo>
                          <a:pt x="64" y="12"/>
                        </a:moveTo>
                        <a:cubicBezTo>
                          <a:pt x="47" y="12"/>
                          <a:pt x="47" y="12"/>
                          <a:pt x="47" y="12"/>
                        </a:cubicBezTo>
                        <a:cubicBezTo>
                          <a:pt x="47" y="5"/>
                          <a:pt x="47" y="5"/>
                          <a:pt x="47" y="5"/>
                        </a:cubicBezTo>
                        <a:cubicBezTo>
                          <a:pt x="47" y="2"/>
                          <a:pt x="45" y="0"/>
                          <a:pt x="43" y="0"/>
                        </a:cubicBezTo>
                        <a:cubicBezTo>
                          <a:pt x="28" y="0"/>
                          <a:pt x="28" y="0"/>
                          <a:pt x="28" y="0"/>
                        </a:cubicBezTo>
                        <a:cubicBezTo>
                          <a:pt x="25" y="0"/>
                          <a:pt x="23" y="2"/>
                          <a:pt x="23" y="5"/>
                        </a:cubicBezTo>
                        <a:cubicBezTo>
                          <a:pt x="23" y="12"/>
                          <a:pt x="23" y="12"/>
                          <a:pt x="23" y="12"/>
                        </a:cubicBezTo>
                        <a:cubicBezTo>
                          <a:pt x="7" y="12"/>
                          <a:pt x="7" y="12"/>
                          <a:pt x="7" y="12"/>
                        </a:cubicBezTo>
                        <a:cubicBezTo>
                          <a:pt x="3" y="12"/>
                          <a:pt x="0" y="15"/>
                          <a:pt x="0" y="19"/>
                        </a:cubicBezTo>
                        <a:cubicBezTo>
                          <a:pt x="0" y="27"/>
                          <a:pt x="0" y="27"/>
                          <a:pt x="0" y="27"/>
                        </a:cubicBezTo>
                        <a:cubicBezTo>
                          <a:pt x="71" y="27"/>
                          <a:pt x="71" y="27"/>
                          <a:pt x="71" y="27"/>
                        </a:cubicBezTo>
                        <a:cubicBezTo>
                          <a:pt x="71" y="19"/>
                          <a:pt x="71" y="19"/>
                          <a:pt x="71" y="19"/>
                        </a:cubicBezTo>
                        <a:cubicBezTo>
                          <a:pt x="71" y="15"/>
                          <a:pt x="68" y="12"/>
                          <a:pt x="64" y="12"/>
                        </a:cubicBezTo>
                        <a:close/>
                        <a:moveTo>
                          <a:pt x="28" y="5"/>
                        </a:moveTo>
                        <a:cubicBezTo>
                          <a:pt x="43" y="5"/>
                          <a:pt x="43" y="5"/>
                          <a:pt x="43" y="5"/>
                        </a:cubicBezTo>
                        <a:cubicBezTo>
                          <a:pt x="43" y="12"/>
                          <a:pt x="43" y="12"/>
                          <a:pt x="43" y="12"/>
                        </a:cubicBezTo>
                        <a:cubicBezTo>
                          <a:pt x="28" y="12"/>
                          <a:pt x="28" y="12"/>
                          <a:pt x="28" y="12"/>
                        </a:cubicBezTo>
                        <a:lnTo>
                          <a:pt x="2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3" name="TextBox 72"/>
                <p:cNvSpPr txBox="1"/>
                <p:nvPr/>
              </p:nvSpPr>
              <p:spPr>
                <a:xfrm>
                  <a:off x="6439669" y="3137466"/>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596912"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a:solidFill>
                  <a:schemeClr val="bg2"/>
                </a:solidFill>
              </a:rPr>
              <a:t>01</a:t>
            </a:r>
            <a:endParaRPr lang="zh-CN" altLang="en-US" dirty="0">
              <a:solidFill>
                <a:schemeClr val="bg2"/>
              </a:solidFill>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单元测试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28370" y="1225550"/>
            <a:ext cx="4867910" cy="82994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sym typeface="+mn-ea"/>
              </a:rPr>
              <a:t>单元测试是对软件中的最小可测试单元</a:t>
            </a:r>
            <a:r>
              <a:rPr lang="en-US" altLang="zh-CN"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模块进行检查和验证。</a:t>
            </a:r>
            <a:endParaRPr lang="zh-CN" altLang="en-US" sz="2400"/>
          </a:p>
        </p:txBody>
      </p:sp>
      <p:grpSp>
        <p:nvGrpSpPr>
          <p:cNvPr id="4" name="组合 3"/>
          <p:cNvGrpSpPr/>
          <p:nvPr/>
        </p:nvGrpSpPr>
        <p:grpSpPr>
          <a:xfrm>
            <a:off x="5724521" y="1676032"/>
            <a:ext cx="3168411" cy="3377607"/>
            <a:chOff x="4826" y="2015"/>
            <a:chExt cx="4990" cy="5319"/>
          </a:xfrm>
        </p:grpSpPr>
        <p:grpSp>
          <p:nvGrpSpPr>
            <p:cNvPr id="91" name="组合 90"/>
            <p:cNvGrpSpPr/>
            <p:nvPr/>
          </p:nvGrpSpPr>
          <p:grpSpPr>
            <a:xfrm>
              <a:off x="4826" y="4908"/>
              <a:ext cx="4969" cy="2426"/>
              <a:chOff x="3190111" y="3190973"/>
              <a:chExt cx="2699919" cy="1318224"/>
            </a:xfrm>
            <a:effectLst>
              <a:outerShdw blurRad="254000" dist="38100" dir="2700000" algn="tl" rotWithShape="0">
                <a:prstClr val="black">
                  <a:alpha val="40000"/>
                </a:prstClr>
              </a:outerShdw>
            </a:effectLst>
          </p:grpSpPr>
          <p:sp>
            <p:nvSpPr>
              <p:cNvPr id="106" name="等腰三角形 8"/>
              <p:cNvSpPr/>
              <p:nvPr/>
            </p:nvSpPr>
            <p:spPr>
              <a:xfrm>
                <a:off x="3258028" y="3443967"/>
                <a:ext cx="1808600" cy="106075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Lst>
                <a:ahLst/>
                <a:cxnLst>
                  <a:cxn ang="0">
                    <a:pos x="connsiteX0-1" y="connsiteY0-2"/>
                  </a:cxn>
                  <a:cxn ang="0">
                    <a:pos x="connsiteX1-3" y="connsiteY1-4"/>
                  </a:cxn>
                  <a:cxn ang="0">
                    <a:pos x="connsiteX2-5" y="connsiteY2-6"/>
                  </a:cxn>
                  <a:cxn ang="0">
                    <a:pos x="connsiteX3-7" y="connsiteY3-8"/>
                  </a:cxn>
                </a:cxnLst>
                <a:rect l="l" t="t" r="r" b="b"/>
                <a:pathLst>
                  <a:path w="1808600" h="1060752">
                    <a:moveTo>
                      <a:pt x="0" y="730813"/>
                    </a:moveTo>
                    <a:lnTo>
                      <a:pt x="388182" y="0"/>
                    </a:lnTo>
                    <a:lnTo>
                      <a:pt x="1808600" y="1060752"/>
                    </a:lnTo>
                    <a:lnTo>
                      <a:pt x="0" y="730813"/>
                    </a:lnTo>
                    <a:close/>
                  </a:path>
                </a:pathLst>
              </a:custGeom>
              <a:gradFill>
                <a:gsLst>
                  <a:gs pos="20000">
                    <a:schemeClr val="accent4"/>
                  </a:gs>
                  <a:gs pos="68000">
                    <a:schemeClr val="accent3"/>
                  </a:gs>
                </a:gsLst>
                <a:lin ang="11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等腰三角形 8"/>
              <p:cNvSpPr/>
              <p:nvPr/>
            </p:nvSpPr>
            <p:spPr>
              <a:xfrm>
                <a:off x="3647050" y="3190973"/>
                <a:ext cx="2242980" cy="1318224"/>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235836"/>
                  <a:gd name="connsiteY0-90" fmla="*/ 159874 h 1225104"/>
                  <a:gd name="connsiteX1-91" fmla="*/ 1068635 w 2235836"/>
                  <a:gd name="connsiteY1-92" fmla="*/ 10575 h 1225104"/>
                  <a:gd name="connsiteX2-93" fmla="*/ 2235836 w 2235836"/>
                  <a:gd name="connsiteY2-94" fmla="*/ 616838 h 1225104"/>
                  <a:gd name="connsiteX3-95" fmla="*/ 1417387 w 2235836"/>
                  <a:gd name="connsiteY3-96" fmla="*/ 1225104 h 1225104"/>
                  <a:gd name="connsiteX4" fmla="*/ 0 w 2235836"/>
                  <a:gd name="connsiteY4" fmla="*/ 159874 h 1225104"/>
                  <a:gd name="connsiteX0-97" fmla="*/ 0 w 2235836"/>
                  <a:gd name="connsiteY0-98" fmla="*/ 149299 h 1214529"/>
                  <a:gd name="connsiteX1-99" fmla="*/ 1068635 w 2235836"/>
                  <a:gd name="connsiteY1-100" fmla="*/ 0 h 1214529"/>
                  <a:gd name="connsiteX2-101" fmla="*/ 2235836 w 2235836"/>
                  <a:gd name="connsiteY2-102" fmla="*/ 606263 h 1214529"/>
                  <a:gd name="connsiteX3-103" fmla="*/ 1417387 w 2235836"/>
                  <a:gd name="connsiteY3-104" fmla="*/ 1214529 h 1214529"/>
                  <a:gd name="connsiteX4-105" fmla="*/ 0 w 2235836"/>
                  <a:gd name="connsiteY4-106" fmla="*/ 149299 h 1214529"/>
                  <a:gd name="connsiteX0-107" fmla="*/ 0 w 2235836"/>
                  <a:gd name="connsiteY0-108" fmla="*/ 149299 h 1214529"/>
                  <a:gd name="connsiteX1-109" fmla="*/ 1068635 w 2235836"/>
                  <a:gd name="connsiteY1-110" fmla="*/ 0 h 1214529"/>
                  <a:gd name="connsiteX2-111" fmla="*/ 2235836 w 2235836"/>
                  <a:gd name="connsiteY2-112" fmla="*/ 606263 h 1214529"/>
                  <a:gd name="connsiteX3-113" fmla="*/ 1417387 w 2235836"/>
                  <a:gd name="connsiteY3-114" fmla="*/ 1214529 h 1214529"/>
                  <a:gd name="connsiteX4-115" fmla="*/ 0 w 2235836"/>
                  <a:gd name="connsiteY4-116" fmla="*/ 149299 h 1214529"/>
                  <a:gd name="connsiteX0-117" fmla="*/ 0 w 2235836"/>
                  <a:gd name="connsiteY0-118" fmla="*/ 182293 h 1247523"/>
                  <a:gd name="connsiteX1-119" fmla="*/ 979081 w 2235836"/>
                  <a:gd name="connsiteY1-120" fmla="*/ 0 h 1247523"/>
                  <a:gd name="connsiteX2-121" fmla="*/ 2235836 w 2235836"/>
                  <a:gd name="connsiteY2-122" fmla="*/ 639257 h 1247523"/>
                  <a:gd name="connsiteX3-123" fmla="*/ 1417387 w 2235836"/>
                  <a:gd name="connsiteY3-124" fmla="*/ 1247523 h 1247523"/>
                  <a:gd name="connsiteX4-125" fmla="*/ 0 w 2235836"/>
                  <a:gd name="connsiteY4-126" fmla="*/ 182293 h 1247523"/>
                  <a:gd name="connsiteX0-127" fmla="*/ 0 w 2235836"/>
                  <a:gd name="connsiteY0-128" fmla="*/ 224713 h 1289943"/>
                  <a:gd name="connsiteX1-129" fmla="*/ 913093 w 2235836"/>
                  <a:gd name="connsiteY1-130" fmla="*/ 0 h 1289943"/>
                  <a:gd name="connsiteX2-131" fmla="*/ 2235836 w 2235836"/>
                  <a:gd name="connsiteY2-132" fmla="*/ 681677 h 1289943"/>
                  <a:gd name="connsiteX3-133" fmla="*/ 1417387 w 2235836"/>
                  <a:gd name="connsiteY3-134" fmla="*/ 1289943 h 1289943"/>
                  <a:gd name="connsiteX4-135" fmla="*/ 0 w 2235836"/>
                  <a:gd name="connsiteY4-136" fmla="*/ 224713 h 1289943"/>
                  <a:gd name="connsiteX0-137" fmla="*/ 0 w 2235836"/>
                  <a:gd name="connsiteY0-138" fmla="*/ 252994 h 1318224"/>
                  <a:gd name="connsiteX1-139" fmla="*/ 766978 w 2235836"/>
                  <a:gd name="connsiteY1-140" fmla="*/ 0 h 1318224"/>
                  <a:gd name="connsiteX2-141" fmla="*/ 2235836 w 2235836"/>
                  <a:gd name="connsiteY2-142" fmla="*/ 709958 h 1318224"/>
                  <a:gd name="connsiteX3-143" fmla="*/ 1417387 w 2235836"/>
                  <a:gd name="connsiteY3-144" fmla="*/ 1318224 h 1318224"/>
                  <a:gd name="connsiteX4-145" fmla="*/ 0 w 2235836"/>
                  <a:gd name="connsiteY4-146" fmla="*/ 252994 h 1318224"/>
                  <a:gd name="connsiteX0-147" fmla="*/ 0 w 2242980"/>
                  <a:gd name="connsiteY0-148" fmla="*/ 252994 h 1318224"/>
                  <a:gd name="connsiteX1-149" fmla="*/ 774122 w 2242980"/>
                  <a:gd name="connsiteY1-150" fmla="*/ 0 h 1318224"/>
                  <a:gd name="connsiteX2-151" fmla="*/ 2242980 w 2242980"/>
                  <a:gd name="connsiteY2-152" fmla="*/ 709958 h 1318224"/>
                  <a:gd name="connsiteX3-153" fmla="*/ 1424531 w 2242980"/>
                  <a:gd name="connsiteY3-154" fmla="*/ 1318224 h 1318224"/>
                  <a:gd name="connsiteX4-155" fmla="*/ 0 w 2242980"/>
                  <a:gd name="connsiteY4-156" fmla="*/ 252994 h 1318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2242980" h="1318224">
                    <a:moveTo>
                      <a:pt x="0" y="252994"/>
                    </a:moveTo>
                    <a:lnTo>
                      <a:pt x="774122" y="0"/>
                    </a:lnTo>
                    <a:lnTo>
                      <a:pt x="2242980" y="709958"/>
                    </a:lnTo>
                    <a:lnTo>
                      <a:pt x="1424531" y="1318224"/>
                    </a:lnTo>
                    <a:lnTo>
                      <a:pt x="0" y="25299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等腰三角形 8"/>
              <p:cNvSpPr/>
              <p:nvPr/>
            </p:nvSpPr>
            <p:spPr>
              <a:xfrm>
                <a:off x="3190111" y="3448268"/>
                <a:ext cx="1565479" cy="1016400"/>
              </a:xfrm>
              <a:custGeom>
                <a:avLst/>
                <a:gdLst/>
                <a:ahLst/>
                <a:cxnLst/>
                <a:rect l="l" t="t" r="r" b="b"/>
                <a:pathLst>
                  <a:path w="1565479" h="1016400">
                    <a:moveTo>
                      <a:pt x="388182" y="0"/>
                    </a:moveTo>
                    <a:lnTo>
                      <a:pt x="1373962" y="736169"/>
                    </a:lnTo>
                    <a:cubicBezTo>
                      <a:pt x="1429849" y="835734"/>
                      <a:pt x="1494124" y="929330"/>
                      <a:pt x="1565479" y="1016400"/>
                    </a:cubicBezTo>
                    <a:lnTo>
                      <a:pt x="0" y="730813"/>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7" name="组合 6"/>
            <p:cNvGrpSpPr/>
            <p:nvPr/>
          </p:nvGrpSpPr>
          <p:grpSpPr>
            <a:xfrm>
              <a:off x="5781" y="2015"/>
              <a:ext cx="2509" cy="3097"/>
              <a:chOff x="3708997" y="1619128"/>
              <a:chExt cx="1363375" cy="1682573"/>
            </a:xfrm>
          </p:grpSpPr>
          <p:sp>
            <p:nvSpPr>
              <p:cNvPr id="110" name="等腰三角形 8"/>
              <p:cNvSpPr/>
              <p:nvPr/>
            </p:nvSpPr>
            <p:spPr>
              <a:xfrm>
                <a:off x="3708997" y="2462629"/>
                <a:ext cx="1362677" cy="83907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2055598"/>
                  <a:gd name="connsiteY0-156" fmla="*/ 645972 h 1970438"/>
                  <a:gd name="connsiteX1-157" fmla="*/ 1269589 w 2055598"/>
                  <a:gd name="connsiteY1-158" fmla="*/ 0 h 1970438"/>
                  <a:gd name="connsiteX2-159" fmla="*/ 2055598 w 2055598"/>
                  <a:gd name="connsiteY2-160" fmla="*/ 1380686 h 1970438"/>
                  <a:gd name="connsiteX3-161" fmla="*/ 1233564 w 2055598"/>
                  <a:gd name="connsiteY3-162" fmla="*/ 1970438 h 1970438"/>
                  <a:gd name="connsiteX4-163" fmla="*/ 0 w 2055598"/>
                  <a:gd name="connsiteY4-164" fmla="*/ 645972 h 1970438"/>
                  <a:gd name="connsiteX0-165" fmla="*/ 0 w 2055598"/>
                  <a:gd name="connsiteY0-166" fmla="*/ 85077 h 1409543"/>
                  <a:gd name="connsiteX1-167" fmla="*/ 317482 w 2055598"/>
                  <a:gd name="connsiteY1-168" fmla="*/ 0 h 1409543"/>
                  <a:gd name="connsiteX2-169" fmla="*/ 2055598 w 2055598"/>
                  <a:gd name="connsiteY2-170" fmla="*/ 819791 h 1409543"/>
                  <a:gd name="connsiteX3-171" fmla="*/ 1233564 w 2055598"/>
                  <a:gd name="connsiteY3-172" fmla="*/ 1409543 h 1409543"/>
                  <a:gd name="connsiteX4-173" fmla="*/ 0 w 2055598"/>
                  <a:gd name="connsiteY4-174" fmla="*/ 85077 h 1409543"/>
                  <a:gd name="connsiteX0-175" fmla="*/ 1043009 w 3098607"/>
                  <a:gd name="connsiteY0-176" fmla="*/ 85077 h 853361"/>
                  <a:gd name="connsiteX1-177" fmla="*/ 1360491 w 3098607"/>
                  <a:gd name="connsiteY1-178" fmla="*/ 0 h 853361"/>
                  <a:gd name="connsiteX2-179" fmla="*/ 3098607 w 3098607"/>
                  <a:gd name="connsiteY2-180" fmla="*/ 819791 h 853361"/>
                  <a:gd name="connsiteX3-181" fmla="*/ 0 w 3098607"/>
                  <a:gd name="connsiteY3-182" fmla="*/ 853361 h 853361"/>
                  <a:gd name="connsiteX4-183" fmla="*/ 1043009 w 3098607"/>
                  <a:gd name="connsiteY4-184" fmla="*/ 85077 h 853361"/>
                  <a:gd name="connsiteX0-185" fmla="*/ 1043009 w 1360491"/>
                  <a:gd name="connsiteY0-186" fmla="*/ 85077 h 853361"/>
                  <a:gd name="connsiteX1-187" fmla="*/ 1360491 w 1360491"/>
                  <a:gd name="connsiteY1-188" fmla="*/ 0 h 853361"/>
                  <a:gd name="connsiteX2-189" fmla="*/ 737193 w 1360491"/>
                  <a:gd name="connsiteY2-190" fmla="*/ 744377 h 853361"/>
                  <a:gd name="connsiteX3-191" fmla="*/ 0 w 1360491"/>
                  <a:gd name="connsiteY3-192" fmla="*/ 853361 h 853361"/>
                  <a:gd name="connsiteX4-193" fmla="*/ 1043009 w 1360491"/>
                  <a:gd name="connsiteY4-194" fmla="*/ 85077 h 853361"/>
                  <a:gd name="connsiteX0-195" fmla="*/ 1043009 w 1379345"/>
                  <a:gd name="connsiteY0-196" fmla="*/ 85077 h 853361"/>
                  <a:gd name="connsiteX1-197" fmla="*/ 1379345 w 1379345"/>
                  <a:gd name="connsiteY1-198" fmla="*/ 0 h 853361"/>
                  <a:gd name="connsiteX2-199" fmla="*/ 737193 w 1379345"/>
                  <a:gd name="connsiteY2-200" fmla="*/ 744377 h 853361"/>
                  <a:gd name="connsiteX3-201" fmla="*/ 0 w 1379345"/>
                  <a:gd name="connsiteY3-202" fmla="*/ 853361 h 853361"/>
                  <a:gd name="connsiteX4-203" fmla="*/ 1043009 w 1379345"/>
                  <a:gd name="connsiteY4-204" fmla="*/ 85077 h 853361"/>
                  <a:gd name="connsiteX0-205" fmla="*/ 1043009 w 1379345"/>
                  <a:gd name="connsiteY0-206" fmla="*/ 85077 h 853361"/>
                  <a:gd name="connsiteX1-207" fmla="*/ 1379345 w 1379345"/>
                  <a:gd name="connsiteY1-208" fmla="*/ 0 h 853361"/>
                  <a:gd name="connsiteX2-209" fmla="*/ 737193 w 1379345"/>
                  <a:gd name="connsiteY2-210" fmla="*/ 744377 h 853361"/>
                  <a:gd name="connsiteX3-211" fmla="*/ 0 w 1379345"/>
                  <a:gd name="connsiteY3-212" fmla="*/ 853361 h 853361"/>
                  <a:gd name="connsiteX4-213" fmla="*/ 1043009 w 1379345"/>
                  <a:gd name="connsiteY4-214" fmla="*/ 85077 h 853361"/>
                  <a:gd name="connsiteX0-215" fmla="*/ 1035865 w 1372201"/>
                  <a:gd name="connsiteY0-216" fmla="*/ 85077 h 846217"/>
                  <a:gd name="connsiteX1-217" fmla="*/ 1372201 w 1372201"/>
                  <a:gd name="connsiteY1-218" fmla="*/ 0 h 846217"/>
                  <a:gd name="connsiteX2-219" fmla="*/ 730049 w 1372201"/>
                  <a:gd name="connsiteY2-220" fmla="*/ 744377 h 846217"/>
                  <a:gd name="connsiteX3-221" fmla="*/ 0 w 1372201"/>
                  <a:gd name="connsiteY3-222" fmla="*/ 846217 h 846217"/>
                  <a:gd name="connsiteX4-223" fmla="*/ 1035865 w 1372201"/>
                  <a:gd name="connsiteY4-224" fmla="*/ 85077 h 846217"/>
                  <a:gd name="connsiteX0-225" fmla="*/ 1026340 w 1362676"/>
                  <a:gd name="connsiteY0-226" fmla="*/ 85077 h 843835"/>
                  <a:gd name="connsiteX1-227" fmla="*/ 1362676 w 1362676"/>
                  <a:gd name="connsiteY1-228" fmla="*/ 0 h 843835"/>
                  <a:gd name="connsiteX2-229" fmla="*/ 720524 w 1362676"/>
                  <a:gd name="connsiteY2-230" fmla="*/ 744377 h 843835"/>
                  <a:gd name="connsiteX3-231" fmla="*/ 0 w 1362676"/>
                  <a:gd name="connsiteY3-232" fmla="*/ 843835 h 843835"/>
                  <a:gd name="connsiteX4-233" fmla="*/ 1026340 w 1362676"/>
                  <a:gd name="connsiteY4-234" fmla="*/ 85077 h 843835"/>
                  <a:gd name="connsiteX0-235" fmla="*/ 1028722 w 1365058"/>
                  <a:gd name="connsiteY0-236" fmla="*/ 85077 h 843835"/>
                  <a:gd name="connsiteX1-237" fmla="*/ 1365058 w 1365058"/>
                  <a:gd name="connsiteY1-238" fmla="*/ 0 h 843835"/>
                  <a:gd name="connsiteX2-239" fmla="*/ 722906 w 1365058"/>
                  <a:gd name="connsiteY2-240" fmla="*/ 744377 h 843835"/>
                  <a:gd name="connsiteX3-241" fmla="*/ 0 w 1365058"/>
                  <a:gd name="connsiteY3-242" fmla="*/ 843835 h 843835"/>
                  <a:gd name="connsiteX4-243" fmla="*/ 1028722 w 1365058"/>
                  <a:gd name="connsiteY4-244" fmla="*/ 85077 h 843835"/>
                  <a:gd name="connsiteX0-245" fmla="*/ 1028722 w 1362677"/>
                  <a:gd name="connsiteY0-246" fmla="*/ 80314 h 839072"/>
                  <a:gd name="connsiteX1-247" fmla="*/ 1362677 w 1362677"/>
                  <a:gd name="connsiteY1-248" fmla="*/ 0 h 839072"/>
                  <a:gd name="connsiteX2-249" fmla="*/ 722906 w 1362677"/>
                  <a:gd name="connsiteY2-250" fmla="*/ 739614 h 839072"/>
                  <a:gd name="connsiteX3-251" fmla="*/ 0 w 1362677"/>
                  <a:gd name="connsiteY3-252" fmla="*/ 839072 h 839072"/>
                  <a:gd name="connsiteX4-253" fmla="*/ 1028722 w 1362677"/>
                  <a:gd name="connsiteY4-254" fmla="*/ 80314 h 83907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362677" h="839072">
                    <a:moveTo>
                      <a:pt x="1028722" y="80314"/>
                    </a:moveTo>
                    <a:lnTo>
                      <a:pt x="1362677" y="0"/>
                    </a:lnTo>
                    <a:lnTo>
                      <a:pt x="722906" y="739614"/>
                    </a:lnTo>
                    <a:lnTo>
                      <a:pt x="0" y="839072"/>
                    </a:lnTo>
                    <a:lnTo>
                      <a:pt x="1028722" y="80314"/>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1" name="等腰三角形 8"/>
              <p:cNvSpPr/>
              <p:nvPr/>
            </p:nvSpPr>
            <p:spPr>
              <a:xfrm>
                <a:off x="3711646" y="1619128"/>
                <a:ext cx="1028390" cy="1680539"/>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0 w 1030790"/>
                  <a:gd name="connsiteY0-66" fmla="*/ 1680539 h 1680539"/>
                  <a:gd name="connsiteX1-67" fmla="*/ 892418 w 1030790"/>
                  <a:gd name="connsiteY1-68" fmla="*/ 0 h 1680539"/>
                  <a:gd name="connsiteX2-69" fmla="*/ 1030790 w 1030790"/>
                  <a:gd name="connsiteY2-70" fmla="*/ 919350 h 1680539"/>
                  <a:gd name="connsiteX3-71" fmla="*/ 0 w 1030790"/>
                  <a:gd name="connsiteY3-72" fmla="*/ 1680539 h 1680539"/>
                  <a:gd name="connsiteX0-73" fmla="*/ 0 w 1028390"/>
                  <a:gd name="connsiteY0-74" fmla="*/ 1680539 h 1680539"/>
                  <a:gd name="connsiteX1-75" fmla="*/ 892418 w 1028390"/>
                  <a:gd name="connsiteY1-76" fmla="*/ 0 h 1680539"/>
                  <a:gd name="connsiteX2-77" fmla="*/ 1028390 w 1028390"/>
                  <a:gd name="connsiteY2-78" fmla="*/ 928950 h 1680539"/>
                  <a:gd name="connsiteX3-79" fmla="*/ 0 w 1028390"/>
                  <a:gd name="connsiteY3-80" fmla="*/ 1680539 h 1680539"/>
                </a:gdLst>
                <a:ahLst/>
                <a:cxnLst>
                  <a:cxn ang="0">
                    <a:pos x="connsiteX0-1" y="connsiteY0-2"/>
                  </a:cxn>
                  <a:cxn ang="0">
                    <a:pos x="connsiteX1-3" y="connsiteY1-4"/>
                  </a:cxn>
                  <a:cxn ang="0">
                    <a:pos x="connsiteX2-5" y="connsiteY2-6"/>
                  </a:cxn>
                  <a:cxn ang="0">
                    <a:pos x="connsiteX3-7" y="connsiteY3-8"/>
                  </a:cxn>
                </a:cxnLst>
                <a:rect l="l" t="t" r="r" b="b"/>
                <a:pathLst>
                  <a:path w="1028390" h="1680539">
                    <a:moveTo>
                      <a:pt x="0" y="1680539"/>
                    </a:moveTo>
                    <a:lnTo>
                      <a:pt x="892418" y="0"/>
                    </a:lnTo>
                    <a:lnTo>
                      <a:pt x="1028390" y="928950"/>
                    </a:lnTo>
                    <a:lnTo>
                      <a:pt x="0" y="1680539"/>
                    </a:lnTo>
                    <a:close/>
                  </a:path>
                </a:pathLst>
              </a:custGeom>
              <a:gradFill>
                <a:gsLst>
                  <a:gs pos="0">
                    <a:schemeClr val="bg2"/>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2" name="等腰三角形 8"/>
              <p:cNvSpPr/>
              <p:nvPr/>
            </p:nvSpPr>
            <p:spPr>
              <a:xfrm>
                <a:off x="4601833" y="1619130"/>
                <a:ext cx="470539" cy="92886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347109 w 1387424"/>
                  <a:gd name="connsiteY0-66" fmla="*/ 1565086 h 1565086"/>
                  <a:gd name="connsiteX1-67" fmla="*/ 0 w 1387424"/>
                  <a:gd name="connsiteY1-68" fmla="*/ 0 h 1565086"/>
                  <a:gd name="connsiteX2-69" fmla="*/ 1387424 w 1387424"/>
                  <a:gd name="connsiteY2-70" fmla="*/ 801515 h 1565086"/>
                  <a:gd name="connsiteX3-71" fmla="*/ 347109 w 1387424"/>
                  <a:gd name="connsiteY3-72" fmla="*/ 1565086 h 1565086"/>
                  <a:gd name="connsiteX0-73" fmla="*/ 139719 w 1387424"/>
                  <a:gd name="connsiteY0-74" fmla="*/ 900496 h 900496"/>
                  <a:gd name="connsiteX1-75" fmla="*/ 0 w 1387424"/>
                  <a:gd name="connsiteY1-76" fmla="*/ 0 h 900496"/>
                  <a:gd name="connsiteX2-77" fmla="*/ 1387424 w 1387424"/>
                  <a:gd name="connsiteY2-78" fmla="*/ 801515 h 900496"/>
                  <a:gd name="connsiteX3-79" fmla="*/ 139719 w 1387424"/>
                  <a:gd name="connsiteY3-80" fmla="*/ 900496 h 900496"/>
                  <a:gd name="connsiteX0-81" fmla="*/ 139719 w 477737"/>
                  <a:gd name="connsiteY0-82" fmla="*/ 900496 h 900496"/>
                  <a:gd name="connsiteX1-83" fmla="*/ 0 w 477737"/>
                  <a:gd name="connsiteY1-84" fmla="*/ 0 h 900496"/>
                  <a:gd name="connsiteX2-85" fmla="*/ 477737 w 477737"/>
                  <a:gd name="connsiteY2-86" fmla="*/ 843936 h 900496"/>
                  <a:gd name="connsiteX3-87" fmla="*/ 139719 w 477737"/>
                  <a:gd name="connsiteY3-88" fmla="*/ 900496 h 900496"/>
                  <a:gd name="connsiteX0-89" fmla="*/ 139719 w 477737"/>
                  <a:gd name="connsiteY0-90" fmla="*/ 924063 h 924063"/>
                  <a:gd name="connsiteX1-91" fmla="*/ 0 w 477737"/>
                  <a:gd name="connsiteY1-92" fmla="*/ 0 h 924063"/>
                  <a:gd name="connsiteX2-93" fmla="*/ 477737 w 477737"/>
                  <a:gd name="connsiteY2-94" fmla="*/ 843936 h 924063"/>
                  <a:gd name="connsiteX3-95" fmla="*/ 139719 w 477737"/>
                  <a:gd name="connsiteY3-96" fmla="*/ 924063 h 924063"/>
                  <a:gd name="connsiteX0-97" fmla="*/ 139719 w 477737"/>
                  <a:gd name="connsiteY0-98" fmla="*/ 928862 h 928862"/>
                  <a:gd name="connsiteX1-99" fmla="*/ 0 w 477737"/>
                  <a:gd name="connsiteY1-100" fmla="*/ 0 h 928862"/>
                  <a:gd name="connsiteX2-101" fmla="*/ 477737 w 477737"/>
                  <a:gd name="connsiteY2-102" fmla="*/ 843936 h 928862"/>
                  <a:gd name="connsiteX3-103" fmla="*/ 139719 w 477737"/>
                  <a:gd name="connsiteY3-104" fmla="*/ 928862 h 928862"/>
                  <a:gd name="connsiteX0-105" fmla="*/ 132520 w 470538"/>
                  <a:gd name="connsiteY0-106" fmla="*/ 928862 h 928862"/>
                  <a:gd name="connsiteX1-107" fmla="*/ 0 w 470538"/>
                  <a:gd name="connsiteY1-108" fmla="*/ 0 h 928862"/>
                  <a:gd name="connsiteX2-109" fmla="*/ 470538 w 470538"/>
                  <a:gd name="connsiteY2-110" fmla="*/ 843936 h 928862"/>
                  <a:gd name="connsiteX3-111" fmla="*/ 132520 w 470538"/>
                  <a:gd name="connsiteY3-112" fmla="*/ 928862 h 928862"/>
                </a:gdLst>
                <a:ahLst/>
                <a:cxnLst>
                  <a:cxn ang="0">
                    <a:pos x="connsiteX0-1" y="connsiteY0-2"/>
                  </a:cxn>
                  <a:cxn ang="0">
                    <a:pos x="connsiteX1-3" y="connsiteY1-4"/>
                  </a:cxn>
                  <a:cxn ang="0">
                    <a:pos x="connsiteX2-5" y="connsiteY2-6"/>
                  </a:cxn>
                  <a:cxn ang="0">
                    <a:pos x="connsiteX3-7" y="connsiteY3-8"/>
                  </a:cxn>
                </a:cxnLst>
                <a:rect l="l" t="t" r="r" b="b"/>
                <a:pathLst>
                  <a:path w="470538" h="928862">
                    <a:moveTo>
                      <a:pt x="132520" y="928862"/>
                    </a:moveTo>
                    <a:lnTo>
                      <a:pt x="0" y="0"/>
                    </a:lnTo>
                    <a:lnTo>
                      <a:pt x="470538" y="843936"/>
                    </a:lnTo>
                    <a:lnTo>
                      <a:pt x="132520" y="928862"/>
                    </a:lnTo>
                    <a:close/>
                  </a:path>
                </a:pathLst>
              </a:custGeom>
              <a:gradFill>
                <a:gsLst>
                  <a:gs pos="24000">
                    <a:schemeClr val="bg2">
                      <a:lumMod val="64000"/>
                      <a:lumOff val="36000"/>
                    </a:schemeClr>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3" name="等腰三角形 8"/>
              <p:cNvSpPr/>
              <p:nvPr/>
            </p:nvSpPr>
            <p:spPr>
              <a:xfrm>
                <a:off x="3715061" y="1619128"/>
                <a:ext cx="894532" cy="1680539"/>
              </a:xfrm>
              <a:custGeom>
                <a:avLst/>
                <a:gdLst/>
                <a:ahLst/>
                <a:cxnLst/>
                <a:rect l="l" t="t" r="r" b="b"/>
                <a:pathLst>
                  <a:path w="894532" h="1680539">
                    <a:moveTo>
                      <a:pt x="892418" y="0"/>
                    </a:moveTo>
                    <a:lnTo>
                      <a:pt x="894532" y="14045"/>
                    </a:lnTo>
                    <a:cubicBezTo>
                      <a:pt x="683384" y="377592"/>
                      <a:pt x="562167" y="806849"/>
                      <a:pt x="560747" y="1266455"/>
                    </a:cubicBezTo>
                    <a:lnTo>
                      <a:pt x="0" y="1680539"/>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14" name="组合 113"/>
            <p:cNvGrpSpPr/>
            <p:nvPr/>
          </p:nvGrpSpPr>
          <p:grpSpPr>
            <a:xfrm>
              <a:off x="5723" y="3694"/>
              <a:ext cx="4093" cy="3640"/>
              <a:chOff x="3677245" y="2531438"/>
              <a:chExt cx="2223935" cy="1977582"/>
            </a:xfrm>
          </p:grpSpPr>
          <p:sp>
            <p:nvSpPr>
              <p:cNvPr id="115" name="等腰三角形 8"/>
              <p:cNvSpPr/>
              <p:nvPr/>
            </p:nvSpPr>
            <p:spPr>
              <a:xfrm>
                <a:off x="3677245" y="2595039"/>
                <a:ext cx="1403247" cy="1909213"/>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408010"/>
                  <a:gd name="connsiteY0-114" fmla="*/ 773234 h 1916357"/>
                  <a:gd name="connsiteX1-115" fmla="*/ 1081053 w 1408010"/>
                  <a:gd name="connsiteY1-116" fmla="*/ 0 h 1916357"/>
                  <a:gd name="connsiteX2-117" fmla="*/ 1408010 w 1408010"/>
                  <a:gd name="connsiteY2-118" fmla="*/ 1916357 h 1916357"/>
                  <a:gd name="connsiteX3-119" fmla="*/ 0 w 1408010"/>
                  <a:gd name="connsiteY3-120" fmla="*/ 773234 h 1916357"/>
                  <a:gd name="connsiteX0-121" fmla="*/ 0 w 1403247"/>
                  <a:gd name="connsiteY0-122" fmla="*/ 773234 h 1909213"/>
                  <a:gd name="connsiteX1-123" fmla="*/ 1081053 w 1403247"/>
                  <a:gd name="connsiteY1-124" fmla="*/ 0 h 1909213"/>
                  <a:gd name="connsiteX2-125" fmla="*/ 1403247 w 1403247"/>
                  <a:gd name="connsiteY2-126" fmla="*/ 1909213 h 1909213"/>
                  <a:gd name="connsiteX3-127" fmla="*/ 0 w 1403247"/>
                  <a:gd name="connsiteY3-128" fmla="*/ 773234 h 1909213"/>
                </a:gdLst>
                <a:ahLst/>
                <a:cxnLst>
                  <a:cxn ang="0">
                    <a:pos x="connsiteX0-1" y="connsiteY0-2"/>
                  </a:cxn>
                  <a:cxn ang="0">
                    <a:pos x="connsiteX1-3" y="connsiteY1-4"/>
                  </a:cxn>
                  <a:cxn ang="0">
                    <a:pos x="connsiteX2-5" y="connsiteY2-6"/>
                  </a:cxn>
                  <a:cxn ang="0">
                    <a:pos x="connsiteX3-7" y="connsiteY3-8"/>
                  </a:cxn>
                </a:cxnLst>
                <a:rect l="l" t="t" r="r" b="b"/>
                <a:pathLst>
                  <a:path w="1403247" h="1909213">
                    <a:moveTo>
                      <a:pt x="0" y="773234"/>
                    </a:moveTo>
                    <a:lnTo>
                      <a:pt x="1081053" y="0"/>
                    </a:lnTo>
                    <a:lnTo>
                      <a:pt x="1403247" y="1909213"/>
                    </a:lnTo>
                    <a:lnTo>
                      <a:pt x="0" y="773234"/>
                    </a:lnTo>
                    <a:close/>
                  </a:path>
                </a:pathLst>
              </a:custGeom>
              <a:gradFill>
                <a:gsLst>
                  <a:gs pos="28000">
                    <a:schemeClr val="accent2"/>
                  </a:gs>
                  <a:gs pos="87000">
                    <a:schemeClr val="accent1"/>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6" name="等腰三角形 8"/>
              <p:cNvSpPr/>
              <p:nvPr/>
            </p:nvSpPr>
            <p:spPr>
              <a:xfrm>
                <a:off x="4755220" y="2531438"/>
                <a:ext cx="1145960" cy="197758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1145960"/>
                  <a:gd name="connsiteY0-156" fmla="*/ 66273 h 1970438"/>
                  <a:gd name="connsiteX1-157" fmla="*/ 359951 w 1145960"/>
                  <a:gd name="connsiteY1-158" fmla="*/ 0 h 1970438"/>
                  <a:gd name="connsiteX2-159" fmla="*/ 1145960 w 1145960"/>
                  <a:gd name="connsiteY2-160" fmla="*/ 1380686 h 1970438"/>
                  <a:gd name="connsiteX3-161" fmla="*/ 323926 w 1145960"/>
                  <a:gd name="connsiteY3-162" fmla="*/ 1970438 h 1970438"/>
                  <a:gd name="connsiteX4-163" fmla="*/ 0 w 1145960"/>
                  <a:gd name="connsiteY4-164" fmla="*/ 66273 h 1970438"/>
                  <a:gd name="connsiteX0-165" fmla="*/ 0 w 1145960"/>
                  <a:gd name="connsiteY0-166" fmla="*/ 66273 h 1977582"/>
                  <a:gd name="connsiteX1-167" fmla="*/ 359951 w 1145960"/>
                  <a:gd name="connsiteY1-168" fmla="*/ 0 h 1977582"/>
                  <a:gd name="connsiteX2-169" fmla="*/ 1145960 w 1145960"/>
                  <a:gd name="connsiteY2-170" fmla="*/ 1380686 h 1977582"/>
                  <a:gd name="connsiteX3-171" fmla="*/ 319163 w 1145960"/>
                  <a:gd name="connsiteY3-172" fmla="*/ 1977582 h 1977582"/>
                  <a:gd name="connsiteX4-173" fmla="*/ 0 w 1145960"/>
                  <a:gd name="connsiteY4-174" fmla="*/ 66273 h 197758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145960" h="1977582">
                    <a:moveTo>
                      <a:pt x="0" y="66273"/>
                    </a:moveTo>
                    <a:lnTo>
                      <a:pt x="359951" y="0"/>
                    </a:lnTo>
                    <a:lnTo>
                      <a:pt x="1145960" y="1380686"/>
                    </a:lnTo>
                    <a:lnTo>
                      <a:pt x="319163" y="1977582"/>
                    </a:lnTo>
                    <a:lnTo>
                      <a:pt x="0" y="66273"/>
                    </a:lnTo>
                    <a:close/>
                  </a:path>
                </a:pathLst>
              </a:custGeom>
              <a:gradFill>
                <a:gsLst>
                  <a:gs pos="24000">
                    <a:schemeClr val="accent2">
                      <a:lumMod val="79000"/>
                      <a:lumOff val="21000"/>
                    </a:schemeClr>
                  </a:gs>
                  <a:gs pos="100000">
                    <a:schemeClr val="accent1"/>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7" name="等腰三角形 8"/>
              <p:cNvSpPr/>
              <p:nvPr/>
            </p:nvSpPr>
            <p:spPr>
              <a:xfrm>
                <a:off x="3677245" y="2944048"/>
                <a:ext cx="871650" cy="1131333"/>
              </a:xfrm>
              <a:custGeom>
                <a:avLst/>
                <a:gdLst/>
                <a:ahLst/>
                <a:cxnLst/>
                <a:rect l="l" t="t" r="r" b="b"/>
                <a:pathLst>
                  <a:path w="871650" h="1131333">
                    <a:moveTo>
                      <a:pt x="595170" y="0"/>
                    </a:moveTo>
                    <a:cubicBezTo>
                      <a:pt x="598850" y="410002"/>
                      <a:pt x="698783" y="795320"/>
                      <a:pt x="871650" y="1131333"/>
                    </a:cubicBezTo>
                    <a:lnTo>
                      <a:pt x="0" y="425701"/>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
        <p:nvSpPr>
          <p:cNvPr id="8194" name="文本框 21"/>
          <p:cNvSpPr txBox="1"/>
          <p:nvPr/>
        </p:nvSpPr>
        <p:spPr>
          <a:xfrm>
            <a:off x="1104265" y="230505"/>
            <a:ext cx="5189538" cy="58356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文本框 21"/>
          <p:cNvSpPr txBox="1"/>
          <p:nvPr/>
        </p:nvSpPr>
        <p:spPr>
          <a:xfrm>
            <a:off x="1104265" y="230505"/>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单元测试内容</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8195" name="文本框 1"/>
          <p:cNvSpPr txBox="1"/>
          <p:nvPr/>
        </p:nvSpPr>
        <p:spPr>
          <a:xfrm>
            <a:off x="1103948" y="1053148"/>
            <a:ext cx="7897812" cy="3408362"/>
          </a:xfrm>
          <a:prstGeom prst="rect">
            <a:avLst/>
          </a:prstGeom>
          <a:noFill/>
          <a:ln w="9525">
            <a:noFill/>
          </a:ln>
        </p:spPr>
        <p:txBody>
          <a:bodyPr wrap="square" anchor="t">
            <a:spAutoFit/>
          </a:bodyPr>
          <a:p>
            <a:r>
              <a:rPr lang="en-US" altLang="zh-CN" sz="2400">
                <a:latin typeface="微软雅黑" panose="020B0503020204020204" pitchFamily="34" charset="-122"/>
                <a:ea typeface="微软雅黑" panose="020B0503020204020204" pitchFamily="34" charset="-122"/>
              </a:rPr>
              <a:t>1.</a:t>
            </a:r>
            <a:r>
              <a:rPr lang="en-US" altLang="zh-CN" sz="2400">
                <a:solidFill>
                  <a:srgbClr val="FF0000"/>
                </a:solidFill>
                <a:latin typeface="微软雅黑" panose="020B0503020204020204" pitchFamily="34" charset="-122"/>
                <a:ea typeface="微软雅黑" panose="020B0503020204020204" pitchFamily="34" charset="-122"/>
              </a:rPr>
              <a:t>模块</a:t>
            </a:r>
            <a:r>
              <a:rPr lang="zh-CN" altLang="en-US" sz="2400">
                <a:solidFill>
                  <a:srgbClr val="FF0000"/>
                </a:solidFill>
                <a:latin typeface="微软雅黑" panose="020B0503020204020204" pitchFamily="34" charset="-122"/>
                <a:ea typeface="微软雅黑" panose="020B0503020204020204" pitchFamily="34" charset="-122"/>
              </a:rPr>
              <a:t>接口</a:t>
            </a:r>
            <a:r>
              <a:rPr lang="zh-CN" altLang="en-US" sz="2400">
                <a:latin typeface="微软雅黑" panose="020B0503020204020204" pitchFamily="34" charset="-122"/>
                <a:ea typeface="微软雅黑" panose="020B0503020204020204" pitchFamily="34" charset="-122"/>
              </a:rPr>
              <a:t>：对通过所有被测模块的数据流进行测试</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2.</a:t>
            </a:r>
            <a:r>
              <a:rPr lang="zh-CN" altLang="en-US" sz="2400">
                <a:solidFill>
                  <a:srgbClr val="FF0000"/>
                </a:solidFill>
                <a:latin typeface="微软雅黑" panose="020B0503020204020204" pitchFamily="34" charset="-122"/>
                <a:ea typeface="微软雅黑" panose="020B0503020204020204" pitchFamily="34" charset="-122"/>
              </a:rPr>
              <a:t>局部数据结构</a:t>
            </a:r>
            <a:r>
              <a:rPr lang="zh-CN" altLang="en-US" sz="2400">
                <a:latin typeface="微软雅黑" panose="020B0503020204020204" pitchFamily="34" charset="-122"/>
                <a:ea typeface="微软雅黑" panose="020B0503020204020204" pitchFamily="34" charset="-122"/>
              </a:rPr>
              <a:t>：检查模块中的数据结构是否正确的定义和使用</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3.</a:t>
            </a:r>
            <a:r>
              <a:rPr lang="zh-CN" altLang="en-US" sz="2400">
                <a:solidFill>
                  <a:srgbClr val="FF0000"/>
                </a:solidFill>
                <a:latin typeface="微软雅黑" panose="020B0503020204020204" pitchFamily="34" charset="-122"/>
                <a:ea typeface="微软雅黑" panose="020B0503020204020204" pitchFamily="34" charset="-122"/>
              </a:rPr>
              <a:t>边界条件</a:t>
            </a:r>
            <a:r>
              <a:rPr lang="zh-CN" altLang="en-US" sz="2400">
                <a:latin typeface="微软雅黑" panose="020B0503020204020204" pitchFamily="34" charset="-122"/>
                <a:ea typeface="微软雅黑" panose="020B0503020204020204" pitchFamily="34" charset="-122"/>
              </a:rPr>
              <a:t>：检查数据流或控制流中条件或数据处于边界时的出错可能性</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4.</a:t>
            </a:r>
            <a:r>
              <a:rPr lang="zh-CN" altLang="en-US" sz="2400">
                <a:solidFill>
                  <a:srgbClr val="FF0000"/>
                </a:solidFill>
                <a:latin typeface="微软雅黑" panose="020B0503020204020204" pitchFamily="34" charset="-122"/>
                <a:ea typeface="微软雅黑" panose="020B0503020204020204" pitchFamily="34" charset="-122"/>
              </a:rPr>
              <a:t>独立路径</a:t>
            </a:r>
            <a:r>
              <a:rPr lang="zh-CN" altLang="en-US" sz="2400">
                <a:latin typeface="微软雅黑" panose="020B0503020204020204" pitchFamily="34" charset="-122"/>
                <a:ea typeface="微软雅黑" panose="020B0503020204020204" pitchFamily="34" charset="-122"/>
              </a:rPr>
              <a:t>：检查由于计算错误、判定错误、控制流错误导致的程序错误。</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5.</a:t>
            </a:r>
            <a:r>
              <a:rPr lang="zh-CN" altLang="en-US" sz="2400">
                <a:solidFill>
                  <a:srgbClr val="FF0000"/>
                </a:solidFill>
                <a:latin typeface="微软雅黑" panose="020B0503020204020204" pitchFamily="34" charset="-122"/>
                <a:ea typeface="微软雅黑" panose="020B0503020204020204" pitchFamily="34" charset="-122"/>
              </a:rPr>
              <a:t>出错处理</a:t>
            </a:r>
            <a:r>
              <a:rPr lang="zh-CN" altLang="en-US" sz="2400">
                <a:latin typeface="微软雅黑" panose="020B0503020204020204" pitchFamily="34" charset="-122"/>
                <a:ea typeface="微软雅黑" panose="020B0503020204020204" pitchFamily="34" charset="-122"/>
              </a:rPr>
              <a:t>：检查可能引发错误处理的路径以及进行错误处理的路径</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a:xfrm>
            <a:off x="8046085"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8" name="文本框 21"/>
          <p:cNvSpPr txBox="1"/>
          <p:nvPr/>
        </p:nvSpPr>
        <p:spPr>
          <a:xfrm>
            <a:off x="1104900" y="45720"/>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单元测试原则</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9219" name="文本框 1"/>
          <p:cNvSpPr txBox="1"/>
          <p:nvPr/>
        </p:nvSpPr>
        <p:spPr>
          <a:xfrm>
            <a:off x="820420" y="548005"/>
            <a:ext cx="7896225" cy="4506913"/>
          </a:xfrm>
          <a:prstGeom prst="rect">
            <a:avLst/>
          </a:prstGeom>
          <a:noFill/>
          <a:ln w="9525">
            <a:noFill/>
          </a:ln>
        </p:spPr>
        <p:txBody>
          <a:bodyPr wrap="square" anchor="t">
            <a:spAutoFit/>
          </a:bodyPr>
          <a:p>
            <a:r>
              <a:rPr lang="en-US" altLang="en-US" sz="2400">
                <a:latin typeface="微软雅黑" panose="020B0503020204020204" pitchFamily="34" charset="-122"/>
                <a:ea typeface="微软雅黑" panose="020B0503020204020204" pitchFamily="34" charset="-122"/>
              </a:rPr>
              <a:t>1.</a:t>
            </a:r>
            <a:r>
              <a:rPr lang="zh-CN" altLang="en-US" sz="2400">
                <a:solidFill>
                  <a:srgbClr val="FF0000"/>
                </a:solidFill>
                <a:latin typeface="微软雅黑" panose="020B0503020204020204" pitchFamily="34" charset="-122"/>
                <a:ea typeface="微软雅黑" panose="020B0503020204020204" pitchFamily="34" charset="-122"/>
              </a:rPr>
              <a:t>快速的</a:t>
            </a:r>
            <a:r>
              <a:rPr lang="zh-CN" altLang="en-US" sz="2400">
                <a:latin typeface="微软雅黑" panose="020B0503020204020204" pitchFamily="34" charset="-122"/>
                <a:ea typeface="微软雅黑" panose="020B0503020204020204" pitchFamily="34" charset="-122"/>
              </a:rPr>
              <a:t>：单元测试应能快速运行，如果运行缓慢，就不会愿意频繁运行它。</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rPr>
              <a:t>2.</a:t>
            </a:r>
            <a:r>
              <a:rPr lang="zh-CN" altLang="en-US" sz="2400">
                <a:solidFill>
                  <a:srgbClr val="FF0000"/>
                </a:solidFill>
                <a:latin typeface="微软雅黑" panose="020B0503020204020204" pitchFamily="34" charset="-122"/>
                <a:ea typeface="微软雅黑" panose="020B0503020204020204" pitchFamily="34" charset="-122"/>
              </a:rPr>
              <a:t>独立的</a:t>
            </a:r>
            <a:r>
              <a:rPr lang="zh-CN" altLang="en-US" sz="2400">
                <a:latin typeface="微软雅黑" panose="020B0503020204020204" pitchFamily="34" charset="-122"/>
                <a:ea typeface="微软雅黑" panose="020B0503020204020204" pitchFamily="34" charset="-122"/>
              </a:rPr>
              <a:t>：单元测试应相互独立，某个测试不应为下一个测试设定条件。当测试相互依赖时，一个没通过就会导致一连串的失败，难以定位问题。</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rPr>
              <a:t>3.</a:t>
            </a:r>
            <a:r>
              <a:rPr lang="zh-CN" altLang="en-US" sz="2400">
                <a:solidFill>
                  <a:srgbClr val="FF0000"/>
                </a:solidFill>
                <a:latin typeface="微软雅黑" panose="020B0503020204020204" pitchFamily="34" charset="-122"/>
                <a:ea typeface="微软雅黑" panose="020B0503020204020204" pitchFamily="34" charset="-122"/>
              </a:rPr>
              <a:t>可重复的</a:t>
            </a:r>
            <a:r>
              <a:rPr lang="zh-CN" altLang="en-US" sz="2400">
                <a:latin typeface="微软雅黑" panose="020B0503020204020204" pitchFamily="34" charset="-122"/>
                <a:ea typeface="微软雅黑" panose="020B0503020204020204" pitchFamily="34" charset="-122"/>
              </a:rPr>
              <a:t>：单元测试应该是可以重复执行的，并且结果是可以重现的。</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自我验证的</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单元测试应该有布尔输出，无论是通过或失败，不应该查看日志文件或手工对比不同的文本文件来确认测试是否通过。</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24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及时的</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及时编写单元测试代码，应恰好在开发实际的单元代码之前。</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8173085" y="13652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文本框 21"/>
          <p:cNvSpPr txBox="1"/>
          <p:nvPr/>
        </p:nvSpPr>
        <p:spPr>
          <a:xfrm>
            <a:off x="844550" y="230505"/>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单元测试质量</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0243" name="文本框 1"/>
          <p:cNvSpPr txBox="1"/>
          <p:nvPr/>
        </p:nvSpPr>
        <p:spPr>
          <a:xfrm>
            <a:off x="908050" y="1016000"/>
            <a:ext cx="7896225" cy="3409950"/>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测试通过率： 测试通过率是指在测试过程中执行通过的测试用例所占比例，单元测试通常要求</a:t>
            </a:r>
            <a:r>
              <a:rPr lang="zh-CN" altLang="en-US" sz="2400">
                <a:solidFill>
                  <a:srgbClr val="FF0000"/>
                </a:solidFill>
                <a:latin typeface="微软雅黑" panose="020B0503020204020204" pitchFamily="34" charset="-122"/>
                <a:ea typeface="微软雅黑" panose="020B0503020204020204" pitchFamily="34" charset="-122"/>
              </a:rPr>
              <a:t>测试用例通过率达到100%</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测试覆盖率：测试覆盖率是用来度量测试完整性的一个手段，通过覆盖率数据，可以了解测试是否充分以及弱点在哪里。</a:t>
            </a:r>
            <a:r>
              <a:rPr lang="zh-CN" altLang="en-US" sz="2400">
                <a:solidFill>
                  <a:srgbClr val="FF0000"/>
                </a:solidFill>
                <a:latin typeface="微软雅黑" panose="020B0503020204020204" pitchFamily="34" charset="-122"/>
                <a:ea typeface="微软雅黑" panose="020B0503020204020204" pitchFamily="34" charset="-122"/>
              </a:rPr>
              <a:t>代码覆盖率是单元测试的一个衡量标准</a:t>
            </a:r>
            <a:r>
              <a:rPr lang="zh-CN" altLang="en-US" sz="2400">
                <a:latin typeface="微软雅黑" panose="020B0503020204020204" pitchFamily="34" charset="-122"/>
                <a:ea typeface="微软雅黑" panose="020B0503020204020204" pitchFamily="34" charset="-122"/>
              </a:rPr>
              <a:t>，但也不能一味地去追求覆盖率。</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8027670" y="137160"/>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55650" y="434340"/>
            <a:ext cx="4492625" cy="645160"/>
          </a:xfrm>
          <a:prstGeom prst="rect">
            <a:avLst/>
          </a:prstGeom>
          <a:noFill/>
        </p:spPr>
        <p:txBody>
          <a:bodyPr wrap="square" rtlCol="0" anchor="t">
            <a:spAutoFit/>
          </a:bodyPr>
          <a:p>
            <a:r>
              <a:rPr lang="zh-CN" altLang="en-US"/>
              <a:t>Editor Tests Runner是开源单元测试工具NUnit在Unity引擎中的实现</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85800" y="736600"/>
            <a:ext cx="5755005" cy="4246245"/>
          </a:xfrm>
          <a:prstGeom prst="rect">
            <a:avLst/>
          </a:prstGeom>
          <a:noFill/>
        </p:spPr>
        <p:txBody>
          <a:bodyPr wrap="square" rtlCol="0" anchor="t">
            <a:spAutoFit/>
          </a:bodyPr>
          <a:p>
            <a:r>
              <a:rPr lang="zh-CN" altLang="en-US"/>
              <a:t>编写单元测试</a:t>
            </a:r>
            <a:endParaRPr lang="zh-CN" altLang="en-US"/>
          </a:p>
          <a:p>
            <a:endParaRPr lang="zh-CN" altLang="en-US"/>
          </a:p>
          <a:p>
            <a:r>
              <a:rPr lang="zh-CN" altLang="en-US"/>
              <a:t>    创建单元测试代码文件。注意由于单元测试是不依赖于场景的，所以需要放在Editor目录下（因为项目中任意一个“Editor”目录都被Unity认为是特殊的“编辑器目录”）。</a:t>
            </a:r>
            <a:endParaRPr lang="zh-CN" altLang="en-US"/>
          </a:p>
          <a:p>
            <a:r>
              <a:rPr lang="zh-CN" altLang="en-US"/>
              <a:t>    create_unit_test.png</a:t>
            </a:r>
            <a:endParaRPr lang="zh-CN" altLang="en-US"/>
          </a:p>
          <a:p>
            <a:endParaRPr lang="zh-CN" altLang="en-US"/>
          </a:p>
          <a:p>
            <a:r>
              <a:rPr lang="zh-CN" altLang="en-US"/>
              <a:t>    编辑单元测试代码</a:t>
            </a:r>
            <a:endParaRPr lang="zh-CN" altLang="en-US"/>
          </a:p>
          <a:p>
            <a:r>
              <a:rPr lang="zh-CN" altLang="en-US"/>
              <a:t>        引用NUnit.Framework</a:t>
            </a:r>
            <a:endParaRPr lang="zh-CN" altLang="en-US"/>
          </a:p>
          <a:p>
            <a:r>
              <a:rPr lang="zh-CN" altLang="en-US"/>
              <a:t>        给需要被测试的类添加[TestFixture]标签，给需要被测试的方法添加[Test]标签。</a:t>
            </a:r>
            <a:endParaRPr lang="zh-CN" altLang="en-US"/>
          </a:p>
          <a:p>
            <a:r>
              <a:rPr lang="zh-CN" altLang="en-US"/>
              <a:t>        被测试的方法注意是无参数、无返回的函数。</a:t>
            </a:r>
            <a:endParaRPr lang="zh-CN" altLang="en-US"/>
          </a:p>
          <a:p>
            <a:r>
              <a:rPr lang="zh-CN" altLang="en-US"/>
              <a:t>        如果认为有异常发生，通过throw new Exception("异常描述");</a:t>
            </a:r>
            <a:endParaRPr lang="zh-CN" altLang="en-US"/>
          </a:p>
        </p:txBody>
      </p:sp>
      <p:pic>
        <p:nvPicPr>
          <p:cNvPr id="4" name="图片 3"/>
          <p:cNvPicPr>
            <a:picLocks noChangeAspect="1"/>
          </p:cNvPicPr>
          <p:nvPr/>
        </p:nvPicPr>
        <p:blipFill>
          <a:blip r:embed="rId1"/>
          <a:stretch>
            <a:fillRect/>
          </a:stretch>
        </p:blipFill>
        <p:spPr>
          <a:xfrm>
            <a:off x="4390390" y="2196465"/>
            <a:ext cx="4047490" cy="11906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theme/theme1.xml><?xml version="1.0" encoding="utf-8"?>
<a:theme xmlns:a="http://schemas.openxmlformats.org/drawingml/2006/main" name="Office 主题​​">
  <a:themeElements>
    <a:clrScheme name="我的主题色">
      <a:dk1>
        <a:sysClr val="windowText" lastClr="000000"/>
      </a:dk1>
      <a:lt1>
        <a:sysClr val="window" lastClr="FFFFFF"/>
      </a:lt1>
      <a:dk2>
        <a:srgbClr val="E6325C"/>
      </a:dk2>
      <a:lt2>
        <a:srgbClr val="E6325C"/>
      </a:lt2>
      <a:accent1>
        <a:srgbClr val="A3CD39"/>
      </a:accent1>
      <a:accent2>
        <a:srgbClr val="A3CD39"/>
      </a:accent2>
      <a:accent3>
        <a:srgbClr val="4EC0A5"/>
      </a:accent3>
      <a:accent4>
        <a:srgbClr val="4EC0A5"/>
      </a:accent4>
      <a:accent5>
        <a:srgbClr val="E4BE33"/>
      </a:accent5>
      <a:accent6>
        <a:srgbClr val="E4BE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2722</Words>
  <Application>WPS 演示</Application>
  <PresentationFormat>全屏显示(16:9)</PresentationFormat>
  <Paragraphs>187</Paragraphs>
  <Slides>27</Slides>
  <Notes>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宋体</vt:lpstr>
      <vt:lpstr>Wingdings</vt:lpstr>
      <vt:lpstr>Modern No. 20</vt:lpstr>
      <vt:lpstr>微软雅黑</vt:lpstr>
      <vt:lpstr>Bodoni MT Condensed</vt:lpstr>
      <vt:lpstr>Impact</vt:lpstr>
      <vt:lpstr>方正豪体简体</vt:lpstr>
      <vt:lpstr>AMGDT</vt:lpstr>
      <vt:lpstr>Segoe Print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问题1</vt:lpstr>
      <vt:lpstr>问题2</vt:lpstr>
      <vt:lpstr>问题3</vt:lpstr>
      <vt:lpstr>本周组员评分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category>锐旗设计；https://9ppt.taobao.com</cp:category>
  <cp:lastModifiedBy>tory xu</cp:lastModifiedBy>
  <cp:revision>940</cp:revision>
  <dcterms:created xsi:type="dcterms:W3CDTF">2013-02-20T08:47:00Z</dcterms:created>
  <dcterms:modified xsi:type="dcterms:W3CDTF">2017-06-15T18:33:57Z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